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9"/>
  </p:notesMasterIdLst>
  <p:sldIdLst>
    <p:sldId id="296" r:id="rId11"/>
    <p:sldId id="297" r:id="rId12"/>
    <p:sldId id="334" r:id="rId13"/>
    <p:sldId id="298" r:id="rId14"/>
    <p:sldId id="299" r:id="rId15"/>
    <p:sldId id="300" r:id="rId16"/>
    <p:sldId id="335" r:id="rId17"/>
    <p:sldId id="336" r:id="rId18"/>
    <p:sldId id="337" r:id="rId19"/>
    <p:sldId id="338" r:id="rId20"/>
    <p:sldId id="339" r:id="rId21"/>
    <p:sldId id="301" r:id="rId22"/>
    <p:sldId id="340" r:id="rId23"/>
    <p:sldId id="341" r:id="rId24"/>
    <p:sldId id="342" r:id="rId25"/>
    <p:sldId id="343" r:id="rId26"/>
    <p:sldId id="344" r:id="rId27"/>
    <p:sldId id="316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41" d="100"/>
          <a:sy n="41" d="100"/>
        </p:scale>
        <p:origin x="1200" y="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commentAuthors" Target="commentAuthor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11/01/2021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9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7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image" Target="../media/image28.png"/><Relationship Id="rId12" Type="http://schemas.openxmlformats.org/officeDocument/2006/relationships/image" Target="../media/image3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9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8.png"/><Relationship Id="rId11" Type="http://schemas.openxmlformats.org/officeDocument/2006/relationships/image" Target="../media/image33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7.png"/><Relationship Id="rId9" Type="http://schemas.openxmlformats.org/officeDocument/2006/relationships/image" Target="../media/image3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5.png"/><Relationship Id="rId11" Type="http://schemas.openxmlformats.org/officeDocument/2006/relationships/image" Target="../media/image11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175909D-2CB3-417B-A78C-7722E55E7B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49" y="253136"/>
            <a:ext cx="5718067" cy="59331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212870" y="2450549"/>
                <a:ext cx="221027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Reflect the shape in the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-axis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2870" y="2450549"/>
                <a:ext cx="2210279" cy="1200329"/>
              </a:xfrm>
              <a:prstGeom prst="rect">
                <a:avLst/>
              </a:prstGeom>
              <a:blipFill>
                <a:blip r:embed="rId6"/>
                <a:stretch>
                  <a:fillRect t="-4061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V="1">
            <a:off x="3681563" y="577718"/>
            <a:ext cx="0" cy="53457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ight Arrow 5"/>
          <p:cNvSpPr/>
          <p:nvPr/>
        </p:nvSpPr>
        <p:spPr>
          <a:xfrm>
            <a:off x="3181258" y="2273589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TextBox 6"/>
          <p:cNvSpPr txBox="1"/>
          <p:nvPr/>
        </p:nvSpPr>
        <p:spPr>
          <a:xfrm>
            <a:off x="1869404" y="1801953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away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701589" y="2273589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Multiply 8"/>
          <p:cNvSpPr/>
          <p:nvPr/>
        </p:nvSpPr>
        <p:spPr>
          <a:xfrm>
            <a:off x="4054751" y="2179912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0" name="Parallelogram 9"/>
          <p:cNvSpPr/>
          <p:nvPr/>
        </p:nvSpPr>
        <p:spPr>
          <a:xfrm>
            <a:off x="2160493" y="2289713"/>
            <a:ext cx="993531" cy="773723"/>
          </a:xfrm>
          <a:prstGeom prst="parallelogram">
            <a:avLst>
              <a:gd name="adj" fmla="val 32955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Right Arrow 11"/>
          <p:cNvSpPr/>
          <p:nvPr/>
        </p:nvSpPr>
        <p:spPr>
          <a:xfrm>
            <a:off x="2938366" y="3035289"/>
            <a:ext cx="720469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TextBox 12"/>
          <p:cNvSpPr txBox="1"/>
          <p:nvPr/>
        </p:nvSpPr>
        <p:spPr>
          <a:xfrm>
            <a:off x="2011307" y="2973646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3 away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696530" y="3035289"/>
            <a:ext cx="732924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Multiply 14"/>
          <p:cNvSpPr/>
          <p:nvPr/>
        </p:nvSpPr>
        <p:spPr>
          <a:xfrm>
            <a:off x="4311084" y="2944829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Right Arrow 16"/>
          <p:cNvSpPr/>
          <p:nvPr/>
        </p:nvSpPr>
        <p:spPr>
          <a:xfrm>
            <a:off x="2195041" y="3035289"/>
            <a:ext cx="1456165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8" name="TextBox 17"/>
          <p:cNvSpPr txBox="1"/>
          <p:nvPr/>
        </p:nvSpPr>
        <p:spPr>
          <a:xfrm>
            <a:off x="1581371" y="2973646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6 away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3704292" y="3035289"/>
            <a:ext cx="1501631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0" name="Multiply 19"/>
          <p:cNvSpPr/>
          <p:nvPr/>
        </p:nvSpPr>
        <p:spPr>
          <a:xfrm>
            <a:off x="5044008" y="2939374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2" name="Right Arrow 21"/>
          <p:cNvSpPr/>
          <p:nvPr/>
        </p:nvSpPr>
        <p:spPr>
          <a:xfrm>
            <a:off x="2409655" y="2273589"/>
            <a:ext cx="1238565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3" name="TextBox 22"/>
          <p:cNvSpPr txBox="1"/>
          <p:nvPr/>
        </p:nvSpPr>
        <p:spPr>
          <a:xfrm>
            <a:off x="1724791" y="1794362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5 away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3714907" y="2273589"/>
            <a:ext cx="1185500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5" name="Multiply 24"/>
          <p:cNvSpPr/>
          <p:nvPr/>
        </p:nvSpPr>
        <p:spPr>
          <a:xfrm>
            <a:off x="4803328" y="2161255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7" name="Parallelogram 26"/>
          <p:cNvSpPr/>
          <p:nvPr/>
        </p:nvSpPr>
        <p:spPr>
          <a:xfrm flipH="1">
            <a:off x="4209103" y="2289713"/>
            <a:ext cx="993531" cy="773723"/>
          </a:xfrm>
          <a:prstGeom prst="parallelogram">
            <a:avLst>
              <a:gd name="adj" fmla="val 32955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30585" y="355550"/>
            <a:ext cx="747045" cy="74704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6489716" y="102890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1" name="Multiply 10"/>
          <p:cNvSpPr/>
          <p:nvPr/>
        </p:nvSpPr>
        <p:spPr>
          <a:xfrm>
            <a:off x="3045607" y="2165651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Multiply 15"/>
          <p:cNvSpPr/>
          <p:nvPr/>
        </p:nvSpPr>
        <p:spPr>
          <a:xfrm>
            <a:off x="2787595" y="2929302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1" name="Multiply 20"/>
          <p:cNvSpPr/>
          <p:nvPr/>
        </p:nvSpPr>
        <p:spPr>
          <a:xfrm>
            <a:off x="2047935" y="2920751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6" name="Multiply 25"/>
          <p:cNvSpPr/>
          <p:nvPr/>
        </p:nvSpPr>
        <p:spPr>
          <a:xfrm>
            <a:off x="2299864" y="2165651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8984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/>
      <p:bldP spid="7" grpId="1"/>
      <p:bldP spid="8" grpId="0" animBg="1"/>
      <p:bldP spid="8" grpId="1" animBg="1"/>
      <p:bldP spid="9" grpId="0" animBg="1"/>
      <p:bldP spid="12" grpId="0" animBg="1"/>
      <p:bldP spid="12" grpId="1" animBg="1"/>
      <p:bldP spid="13" grpId="0"/>
      <p:bldP spid="13" grpId="1"/>
      <p:bldP spid="14" grpId="0" animBg="1"/>
      <p:bldP spid="14" grpId="1" animBg="1"/>
      <p:bldP spid="15" grpId="0" animBg="1"/>
      <p:bldP spid="17" grpId="0" animBg="1"/>
      <p:bldP spid="17" grpId="1" animBg="1"/>
      <p:bldP spid="18" grpId="0"/>
      <p:bldP spid="18" grpId="1"/>
      <p:bldP spid="19" grpId="0" animBg="1"/>
      <p:bldP spid="19" grpId="1" animBg="1"/>
      <p:bldP spid="20" grpId="0" animBg="1"/>
      <p:bldP spid="22" grpId="0" animBg="1"/>
      <p:bldP spid="22" grpId="1" animBg="1"/>
      <p:bldP spid="23" grpId="0"/>
      <p:bldP spid="23" grpId="1"/>
      <p:bldP spid="24" grpId="0" animBg="1"/>
      <p:bldP spid="24" grpId="1" animBg="1"/>
      <p:bldP spid="25" grpId="0" animBg="1"/>
      <p:bldP spid="27" grpId="0" animBg="1"/>
      <p:bldP spid="30" grpId="0"/>
      <p:bldP spid="11" grpId="0" animBg="1"/>
      <p:bldP spid="11" grpId="1" animBg="1"/>
      <p:bldP spid="16" grpId="0" animBg="1"/>
      <p:bldP spid="16" grpId="1" animBg="1"/>
      <p:bldP spid="21" grpId="0" animBg="1"/>
      <p:bldP spid="21" grpId="1" animBg="1"/>
      <p:bldP spid="26" grpId="0" animBg="1"/>
      <p:bldP spid="2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49" y="253136"/>
            <a:ext cx="5718067" cy="5933144"/>
          </a:xfrm>
          <a:prstGeom prst="rect">
            <a:avLst/>
          </a:prstGeom>
        </p:spPr>
      </p:pic>
      <p:sp>
        <p:nvSpPr>
          <p:cNvPr id="4" name="Right Triangle 3"/>
          <p:cNvSpPr/>
          <p:nvPr/>
        </p:nvSpPr>
        <p:spPr>
          <a:xfrm flipH="1">
            <a:off x="2446706" y="1780033"/>
            <a:ext cx="722943" cy="1029083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210128" y="1887254"/>
                <a:ext cx="2210279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We are going to reflect the triangle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-axis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128" y="1887254"/>
                <a:ext cx="2210279" cy="1569660"/>
              </a:xfrm>
              <a:prstGeom prst="rect">
                <a:avLst/>
              </a:prstGeom>
              <a:blipFill>
                <a:blip r:embed="rId6"/>
                <a:stretch>
                  <a:fillRect l="-2762" t="-3113" r="-5525" b="-81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>
            <a:off x="994524" y="3342885"/>
            <a:ext cx="5495192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 rot="5400000">
            <a:off x="2177854" y="3036826"/>
            <a:ext cx="466962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TextBox 8"/>
          <p:cNvSpPr txBox="1"/>
          <p:nvPr/>
        </p:nvSpPr>
        <p:spPr>
          <a:xfrm>
            <a:off x="797080" y="2748722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away</a:t>
            </a:r>
          </a:p>
        </p:txBody>
      </p:sp>
      <p:sp>
        <p:nvSpPr>
          <p:cNvPr id="10" name="Right Arrow 9"/>
          <p:cNvSpPr/>
          <p:nvPr/>
        </p:nvSpPr>
        <p:spPr>
          <a:xfrm rot="5400000">
            <a:off x="2177854" y="3559860"/>
            <a:ext cx="466962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Multiply 10"/>
          <p:cNvSpPr/>
          <p:nvPr/>
        </p:nvSpPr>
        <p:spPr>
          <a:xfrm>
            <a:off x="2293871" y="3738159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Right Arrow 12"/>
          <p:cNvSpPr/>
          <p:nvPr/>
        </p:nvSpPr>
        <p:spPr>
          <a:xfrm rot="5400000">
            <a:off x="2918985" y="3032346"/>
            <a:ext cx="466962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4" name="TextBox 13"/>
          <p:cNvSpPr txBox="1"/>
          <p:nvPr/>
        </p:nvSpPr>
        <p:spPr>
          <a:xfrm>
            <a:off x="1552623" y="2760591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away</a:t>
            </a:r>
          </a:p>
        </p:txBody>
      </p:sp>
      <p:sp>
        <p:nvSpPr>
          <p:cNvPr id="15" name="Right Arrow 14"/>
          <p:cNvSpPr/>
          <p:nvPr/>
        </p:nvSpPr>
        <p:spPr>
          <a:xfrm rot="5400000">
            <a:off x="2927434" y="3567485"/>
            <a:ext cx="466962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Multiply 15"/>
          <p:cNvSpPr/>
          <p:nvPr/>
        </p:nvSpPr>
        <p:spPr>
          <a:xfrm>
            <a:off x="3040838" y="3738159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8" name="Right Arrow 17"/>
          <p:cNvSpPr/>
          <p:nvPr/>
        </p:nvSpPr>
        <p:spPr>
          <a:xfrm rot="5400000">
            <a:off x="2405305" y="2519741"/>
            <a:ext cx="1494322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TextBox 18"/>
          <p:cNvSpPr txBox="1"/>
          <p:nvPr/>
        </p:nvSpPr>
        <p:spPr>
          <a:xfrm>
            <a:off x="3113327" y="2063430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6 away</a:t>
            </a:r>
          </a:p>
        </p:txBody>
      </p:sp>
      <p:sp>
        <p:nvSpPr>
          <p:cNvPr id="20" name="Right Arrow 19"/>
          <p:cNvSpPr/>
          <p:nvPr/>
        </p:nvSpPr>
        <p:spPr>
          <a:xfrm rot="5400000">
            <a:off x="2422840" y="4063631"/>
            <a:ext cx="1459253" cy="76630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1" name="Multiply 20"/>
          <p:cNvSpPr/>
          <p:nvPr/>
        </p:nvSpPr>
        <p:spPr>
          <a:xfrm>
            <a:off x="3058550" y="4785869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2" name="Right Triangle 21"/>
          <p:cNvSpPr/>
          <p:nvPr/>
        </p:nvSpPr>
        <p:spPr>
          <a:xfrm flipH="1" flipV="1">
            <a:off x="2437308" y="3862221"/>
            <a:ext cx="736330" cy="10080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Multiply 6"/>
          <p:cNvSpPr/>
          <p:nvPr/>
        </p:nvSpPr>
        <p:spPr>
          <a:xfrm>
            <a:off x="2305452" y="2676777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Multiply 11"/>
          <p:cNvSpPr/>
          <p:nvPr/>
        </p:nvSpPr>
        <p:spPr>
          <a:xfrm>
            <a:off x="3037440" y="2676777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Multiply 16"/>
          <p:cNvSpPr/>
          <p:nvPr/>
        </p:nvSpPr>
        <p:spPr>
          <a:xfrm>
            <a:off x="3034076" y="1637938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582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 animBg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 animBg="1"/>
      <p:bldP spid="18" grpId="0" animBg="1"/>
      <p:bldP spid="18" grpId="1" animBg="1"/>
      <p:bldP spid="19" grpId="0"/>
      <p:bldP spid="19" grpId="1"/>
      <p:bldP spid="20" grpId="0" animBg="1"/>
      <p:bldP spid="20" grpId="1" animBg="1"/>
      <p:bldP spid="21" grpId="0" animBg="1"/>
      <p:bldP spid="22" grpId="0" animBg="1"/>
      <p:bldP spid="7" grpId="0" animBg="1"/>
      <p:bldP spid="12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49" y="253136"/>
            <a:ext cx="5718067" cy="59331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343662" y="2432218"/>
                <a:ext cx="185124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Reflect shape A in the line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3662" y="2432218"/>
                <a:ext cx="1851245" cy="1200329"/>
              </a:xfrm>
              <a:prstGeom prst="rect">
                <a:avLst/>
              </a:prstGeom>
              <a:blipFill>
                <a:blip r:embed="rId6"/>
                <a:stretch>
                  <a:fillRect l="-5281" t="-4061" r="-8581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3940033" y="693155"/>
            <a:ext cx="0" cy="53457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rapezoid 6"/>
          <p:cNvSpPr/>
          <p:nvPr/>
        </p:nvSpPr>
        <p:spPr>
          <a:xfrm>
            <a:off x="4455160" y="4135677"/>
            <a:ext cx="1008380" cy="773723"/>
          </a:xfrm>
          <a:prstGeom prst="trapezoid">
            <a:avLst>
              <a:gd name="adj" fmla="val 34091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" name="Trapezoid 7"/>
          <p:cNvSpPr/>
          <p:nvPr/>
        </p:nvSpPr>
        <p:spPr>
          <a:xfrm>
            <a:off x="2417091" y="4135676"/>
            <a:ext cx="993531" cy="773723"/>
          </a:xfrm>
          <a:prstGeom prst="trapezoid">
            <a:avLst>
              <a:gd name="adj" fmla="val 34091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07854" y="2432218"/>
                <a:ext cx="192286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Reflect shape B in the line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/>
                  <a:t> 1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854" y="2432218"/>
                <a:ext cx="1922860" cy="1200329"/>
              </a:xfrm>
              <a:prstGeom prst="rect">
                <a:avLst/>
              </a:prstGeom>
              <a:blipFill>
                <a:blip r:embed="rId7"/>
                <a:stretch>
                  <a:fillRect l="-3175" t="-4061" r="-6349" b="-106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Connector 9"/>
          <p:cNvCxnSpPr/>
          <p:nvPr/>
        </p:nvCxnSpPr>
        <p:spPr>
          <a:xfrm>
            <a:off x="864628" y="3056943"/>
            <a:ext cx="5495192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rapezoid 10"/>
          <p:cNvSpPr/>
          <p:nvPr/>
        </p:nvSpPr>
        <p:spPr>
          <a:xfrm flipV="1">
            <a:off x="2426530" y="1244332"/>
            <a:ext cx="993531" cy="773723"/>
          </a:xfrm>
          <a:prstGeom prst="trapezoid">
            <a:avLst>
              <a:gd name="adj" fmla="val 34091"/>
            </a:avLst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49209" y="1328353"/>
            <a:ext cx="3481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400" dirty="0"/>
              <a:t>C</a:t>
            </a:r>
          </a:p>
        </p:txBody>
      </p:sp>
      <p:sp>
        <p:nvSpPr>
          <p:cNvPr id="14" name="Right Arrow 13"/>
          <p:cNvSpPr/>
          <p:nvPr/>
        </p:nvSpPr>
        <p:spPr>
          <a:xfrm rot="10800000">
            <a:off x="3982422" y="4867633"/>
            <a:ext cx="429219" cy="83526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Right Arrow 14"/>
          <p:cNvSpPr/>
          <p:nvPr/>
        </p:nvSpPr>
        <p:spPr>
          <a:xfrm rot="10800000">
            <a:off x="3504861" y="4867637"/>
            <a:ext cx="392784" cy="83525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Multiply 15"/>
          <p:cNvSpPr/>
          <p:nvPr/>
        </p:nvSpPr>
        <p:spPr>
          <a:xfrm>
            <a:off x="3295999" y="4785869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4673" y="319632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489716" y="10113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84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  <p:bldP spid="9" grpId="0"/>
      <p:bldP spid="11" grpId="0" animBg="1"/>
      <p:bldP spid="12" grpId="0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8" grpId="0"/>
      <p:bldP spid="18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21567" y="508437"/>
            <a:ext cx="4926753" cy="4690861"/>
            <a:chOff x="272561" y="399972"/>
            <a:chExt cx="6394939" cy="608875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3429000" y="597877"/>
              <a:ext cx="0" cy="589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72561" y="3543300"/>
              <a:ext cx="6172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blipFill>
                  <a:blip r:embed="rId4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ight Triangle 7"/>
          <p:cNvSpPr/>
          <p:nvPr/>
        </p:nvSpPr>
        <p:spPr>
          <a:xfrm>
            <a:off x="4481980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3,9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blipFill>
                <a:blip r:embed="rId6"/>
                <a:stretch>
                  <a:fillRect l="-303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05646" y="5215175"/>
                <a:ext cx="71217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triangle is reflected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-axis. </a:t>
                </a:r>
              </a:p>
              <a:p>
                <a:pPr algn="ctr"/>
                <a:r>
                  <a:rPr lang="en-GB" sz="2400" dirty="0"/>
                  <a:t>What will be the coordinate of the vertex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/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646" y="5215175"/>
                <a:ext cx="7121768" cy="830997"/>
              </a:xfrm>
              <a:prstGeom prst="rect">
                <a:avLst/>
              </a:prstGeom>
              <a:blipFill>
                <a:blip r:embed="rId7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Triangle 10"/>
          <p:cNvSpPr/>
          <p:nvPr/>
        </p:nvSpPr>
        <p:spPr>
          <a:xfrm flipH="1">
            <a:off x="2739441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Multiply 11"/>
          <p:cNvSpPr/>
          <p:nvPr/>
        </p:nvSpPr>
        <p:spPr>
          <a:xfrm>
            <a:off x="3252532" y="1290104"/>
            <a:ext cx="239910" cy="239910"/>
          </a:xfrm>
          <a:prstGeom prst="mathMultiply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89753" y="1050759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753" y="1050759"/>
                <a:ext cx="1605855" cy="461665"/>
              </a:xfrm>
              <a:prstGeom prst="rect">
                <a:avLst/>
              </a:prstGeom>
              <a:blipFill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8196" y="407034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711040" y="5497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extLst>
      <p:ext uri="{BB962C8B-B14F-4D97-AF65-F5344CB8AC3E}">
        <p14:creationId xmlns:p14="http://schemas.microsoft.com/office/powerpoint/2010/main" val="252360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21567" y="508437"/>
            <a:ext cx="4926753" cy="4690861"/>
            <a:chOff x="272561" y="399972"/>
            <a:chExt cx="6394939" cy="608875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3429000" y="597877"/>
              <a:ext cx="0" cy="589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72561" y="3543300"/>
              <a:ext cx="6172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blipFill>
                  <a:blip r:embed="rId5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ight Triangle 7"/>
          <p:cNvSpPr/>
          <p:nvPr/>
        </p:nvSpPr>
        <p:spPr>
          <a:xfrm>
            <a:off x="4481980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3,9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blipFill>
                <a:blip r:embed="rId7"/>
                <a:stretch>
                  <a:fillRect l="-303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Triangle 10"/>
          <p:cNvSpPr/>
          <p:nvPr/>
        </p:nvSpPr>
        <p:spPr>
          <a:xfrm flipH="1">
            <a:off x="2739441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Multiply 11"/>
          <p:cNvSpPr/>
          <p:nvPr/>
        </p:nvSpPr>
        <p:spPr>
          <a:xfrm>
            <a:off x="3252532" y="1290104"/>
            <a:ext cx="239910" cy="239910"/>
          </a:xfrm>
          <a:prstGeom prst="mathMultiply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289753" y="1050759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9753" y="1050759"/>
                <a:ext cx="1605855" cy="461665"/>
              </a:xfrm>
              <a:prstGeom prst="rect">
                <a:avLst/>
              </a:prstGeom>
              <a:blipFill>
                <a:blip r:embed="rId9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ounded Rectangle 14"/>
          <p:cNvSpPr/>
          <p:nvPr/>
        </p:nvSpPr>
        <p:spPr>
          <a:xfrm>
            <a:off x="4536026" y="888945"/>
            <a:ext cx="228600" cy="3453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481980" y="2813539"/>
            <a:ext cx="0" cy="2373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12098" y="2973705"/>
            <a:ext cx="16058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3372487" y="2828193"/>
            <a:ext cx="0" cy="2373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55964" y="2959707"/>
            <a:ext cx="5386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-3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42496" y="1076161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>
                    <a:solidFill>
                      <a:srgbClr val="0070C0"/>
                    </a:solidFill>
                  </a:rPr>
                  <a:t>-3,9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2496" y="1076161"/>
                <a:ext cx="1605855" cy="461665"/>
              </a:xfrm>
              <a:prstGeom prst="rect">
                <a:avLst/>
              </a:prstGeom>
              <a:blipFill>
                <a:blip r:embed="rId10"/>
                <a:stretch>
                  <a:fillRect l="-3042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/>
          <p:nvPr/>
        </p:nvCxnSpPr>
        <p:spPr>
          <a:xfrm flipH="1">
            <a:off x="3827911" y="1380393"/>
            <a:ext cx="2485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492283" y="1088005"/>
            <a:ext cx="42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A8B72E2-EF06-40E8-8A5E-836F1C436E35}"/>
                  </a:ext>
                </a:extLst>
              </p:cNvPr>
              <p:cNvSpPr txBox="1"/>
              <p:nvPr/>
            </p:nvSpPr>
            <p:spPr>
              <a:xfrm>
                <a:off x="805646" y="5215175"/>
                <a:ext cx="71217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triangle is reflected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-axis. </a:t>
                </a:r>
              </a:p>
              <a:p>
                <a:pPr algn="ctr"/>
                <a:r>
                  <a:rPr lang="en-GB" sz="2400" dirty="0"/>
                  <a:t>What will be the coordinate of the vertex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/>
                  <a:t>?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A8B72E2-EF06-40E8-8A5E-836F1C436E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646" y="5215175"/>
                <a:ext cx="7121768" cy="830997"/>
              </a:xfrm>
              <a:prstGeom prst="rect">
                <a:avLst/>
              </a:prstGeom>
              <a:blipFill>
                <a:blip r:embed="rId12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/>
          <p:cNvCxnSpPr/>
          <p:nvPr/>
        </p:nvCxnSpPr>
        <p:spPr>
          <a:xfrm flipH="1">
            <a:off x="3988501" y="1380393"/>
            <a:ext cx="413197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57198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17" grpId="0"/>
      <p:bldP spid="19" grpId="0"/>
      <p:bldP spid="20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21567" y="508437"/>
            <a:ext cx="4926753" cy="4690861"/>
            <a:chOff x="272561" y="399972"/>
            <a:chExt cx="6394939" cy="6088751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3429000" y="597877"/>
              <a:ext cx="0" cy="589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272561" y="3543300"/>
              <a:ext cx="6172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blipFill>
                  <a:blip r:embed="rId4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7" name="Right Triangle 6"/>
          <p:cNvSpPr/>
          <p:nvPr/>
        </p:nvSpPr>
        <p:spPr>
          <a:xfrm>
            <a:off x="4481980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3,9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6530" y="830786"/>
                <a:ext cx="1605855" cy="461665"/>
              </a:xfrm>
              <a:prstGeom prst="rect">
                <a:avLst/>
              </a:prstGeom>
              <a:blipFill>
                <a:blip r:embed="rId6"/>
                <a:stretch>
                  <a:fillRect l="-303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501529" y="4335736"/>
                <a:ext cx="5495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29" y="4335736"/>
                <a:ext cx="549583" cy="461665"/>
              </a:xfrm>
              <a:prstGeom prst="rect">
                <a:avLst/>
              </a:prstGeom>
              <a:blipFill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ight Triangle 10"/>
          <p:cNvSpPr/>
          <p:nvPr/>
        </p:nvSpPr>
        <p:spPr>
          <a:xfrm flipV="1">
            <a:off x="4536411" y="3544482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Multiply 11"/>
          <p:cNvSpPr/>
          <p:nvPr/>
        </p:nvSpPr>
        <p:spPr>
          <a:xfrm>
            <a:off x="4416456" y="4324689"/>
            <a:ext cx="239910" cy="239910"/>
          </a:xfrm>
          <a:prstGeom prst="mathMultiply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8196" y="407034"/>
            <a:ext cx="747045" cy="74704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11040" y="54972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41F99C7-812C-47C1-BF94-E690B80887CA}"/>
                  </a:ext>
                </a:extLst>
              </p:cNvPr>
              <p:cNvSpPr txBox="1"/>
              <p:nvPr/>
            </p:nvSpPr>
            <p:spPr>
              <a:xfrm>
                <a:off x="751215" y="5205419"/>
                <a:ext cx="71217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triangle is reflected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-axis. </a:t>
                </a:r>
              </a:p>
              <a:p>
                <a:pPr algn="ctr"/>
                <a:r>
                  <a:rPr lang="en-GB" sz="2400" dirty="0"/>
                  <a:t>What will be the coordinate of the vertex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/>
                  <a:t>?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41F99C7-812C-47C1-BF94-E690B80887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15" y="5205419"/>
                <a:ext cx="7121768" cy="830997"/>
              </a:xfrm>
              <a:prstGeom prst="rect">
                <a:avLst/>
              </a:prstGeom>
              <a:blipFill>
                <a:blip r:embed="rId11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42674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521567" y="508437"/>
            <a:ext cx="4926753" cy="4690861"/>
            <a:chOff x="272561" y="399972"/>
            <a:chExt cx="6394939" cy="608875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3429000" y="597877"/>
              <a:ext cx="0" cy="58908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72561" y="3543300"/>
              <a:ext cx="61722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92670" y="399972"/>
                  <a:ext cx="685800" cy="599242"/>
                </a:xfrm>
                <a:prstGeom prst="rect">
                  <a:avLst/>
                </a:prstGeom>
                <a:blipFill>
                  <a:blip r:embed="rId5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1702" y="2962671"/>
                  <a:ext cx="685798" cy="59924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Right Triangle 7"/>
          <p:cNvSpPr/>
          <p:nvPr/>
        </p:nvSpPr>
        <p:spPr>
          <a:xfrm>
            <a:off x="4481980" y="1415561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10744" y="864319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/>
                  <a:t>3,9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0744" y="864319"/>
                <a:ext cx="1605855" cy="461665"/>
              </a:xfrm>
              <a:prstGeom prst="rect">
                <a:avLst/>
              </a:prstGeom>
              <a:blipFill>
                <a:blip r:embed="rId7"/>
                <a:stretch>
                  <a:fillRect l="-342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51215" y="5205419"/>
                <a:ext cx="712176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The triangle is reflected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400" dirty="0"/>
                  <a:t>-axis. </a:t>
                </a:r>
              </a:p>
              <a:p>
                <a:pPr algn="ctr"/>
                <a:r>
                  <a:rPr lang="en-GB" sz="2400" dirty="0"/>
                  <a:t>What will be the coordinate of the vertex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400" dirty="0"/>
                  <a:t>?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15" y="5205419"/>
                <a:ext cx="7121768" cy="830997"/>
              </a:xfrm>
              <a:prstGeom prst="rect">
                <a:avLst/>
              </a:prstGeom>
              <a:blipFill>
                <a:blip r:embed="rId8"/>
                <a:stretch>
                  <a:fillRect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01529" y="4335736"/>
                <a:ext cx="5495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1529" y="4335736"/>
                <a:ext cx="549583" cy="461665"/>
              </a:xfrm>
              <a:prstGeom prst="rect">
                <a:avLst/>
              </a:prstGeom>
              <a:blipFill>
                <a:blip r:embed="rId9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ight Triangle 11"/>
          <p:cNvSpPr/>
          <p:nvPr/>
        </p:nvSpPr>
        <p:spPr>
          <a:xfrm flipV="1">
            <a:off x="4536411" y="3544482"/>
            <a:ext cx="633046" cy="900162"/>
          </a:xfrm>
          <a:prstGeom prst="rtTriangl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Multiply 12"/>
          <p:cNvSpPr/>
          <p:nvPr/>
        </p:nvSpPr>
        <p:spPr>
          <a:xfrm>
            <a:off x="4416456" y="4324689"/>
            <a:ext cx="239910" cy="239910"/>
          </a:xfrm>
          <a:prstGeom prst="mathMultiply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481980" y="2813539"/>
            <a:ext cx="0" cy="2373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312099" y="2973705"/>
            <a:ext cx="42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827911" y="1380393"/>
            <a:ext cx="2485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492283" y="1135073"/>
            <a:ext cx="426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9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475154" y="1397977"/>
            <a:ext cx="24047" cy="15581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812108" y="926654"/>
            <a:ext cx="228600" cy="34534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504408" y="2938404"/>
            <a:ext cx="24047" cy="155814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827911" y="4467470"/>
            <a:ext cx="2485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402230" y="4222150"/>
            <a:ext cx="604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-9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926408" y="4345867"/>
                <a:ext cx="160585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GB" sz="2400" dirty="0">
                    <a:solidFill>
                      <a:srgbClr val="0070C0"/>
                    </a:solidFill>
                  </a:rPr>
                  <a:t>3,-9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6408" y="4345867"/>
                <a:ext cx="1605855" cy="461665"/>
              </a:xfrm>
              <a:prstGeom prst="rect">
                <a:avLst/>
              </a:prstGeom>
              <a:blipFill>
                <a:blip r:embed="rId10"/>
                <a:stretch>
                  <a:fillRect l="-3030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8039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9" grpId="0" animBg="1"/>
      <p:bldP spid="22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540248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562572"/>
            <a:ext cx="749747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Translate shape A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2 left and 4 down.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Write the coordinates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of each vertex of the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translated shape.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 Describe the translation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from shape A to C.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914" y="355599"/>
            <a:ext cx="4081162" cy="42346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711144" y="877387"/>
            <a:ext cx="891965" cy="5424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83327" y="2942208"/>
            <a:ext cx="886776" cy="542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87956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A31C484B-E4A7-4CD0-8B66-2A22D8D326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914" y="355599"/>
            <a:ext cx="4081162" cy="423467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89C4C1A-DEED-4B43-8E09-7E317057C041}"/>
              </a:ext>
            </a:extLst>
          </p:cNvPr>
          <p:cNvSpPr/>
          <p:nvPr/>
        </p:nvSpPr>
        <p:spPr>
          <a:xfrm>
            <a:off x="6711144" y="877387"/>
            <a:ext cx="891965" cy="5424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38AE26D-7449-4EF8-BEDD-151F159B801C}"/>
              </a:ext>
            </a:extLst>
          </p:cNvPr>
          <p:cNvSpPr/>
          <p:nvPr/>
        </p:nvSpPr>
        <p:spPr>
          <a:xfrm>
            <a:off x="5083327" y="2942208"/>
            <a:ext cx="886776" cy="5424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550" y="562572"/>
            <a:ext cx="749747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1) Translate shape A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2 left and 4 down. 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2) Write the coordinates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of each vertex of the 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translated shape.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3) Describe the translation</a:t>
            </a:r>
          </a:p>
          <a:p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     from shape A to C.</a:t>
            </a:r>
          </a:p>
          <a:p>
            <a:endParaRPr lang="en-GB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Multiply 11"/>
          <p:cNvSpPr/>
          <p:nvPr/>
        </p:nvSpPr>
        <p:spPr>
          <a:xfrm>
            <a:off x="6577687" y="1293400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Multiply 12"/>
          <p:cNvSpPr/>
          <p:nvPr/>
        </p:nvSpPr>
        <p:spPr>
          <a:xfrm>
            <a:off x="7473068" y="1297664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Multiply 13"/>
          <p:cNvSpPr/>
          <p:nvPr/>
        </p:nvSpPr>
        <p:spPr>
          <a:xfrm>
            <a:off x="6577687" y="739812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Multiply 14"/>
          <p:cNvSpPr/>
          <p:nvPr/>
        </p:nvSpPr>
        <p:spPr>
          <a:xfrm>
            <a:off x="7469652" y="743930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344126" y="1629479"/>
            <a:ext cx="898922" cy="542416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114750" y="3689364"/>
            <a:ext cx="3309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(0,2) (5,2) (0,5) (5,5)</a:t>
            </a:r>
          </a:p>
        </p:txBody>
      </p:sp>
      <p:sp>
        <p:nvSpPr>
          <p:cNvPr id="18" name="Multiply 17"/>
          <p:cNvSpPr/>
          <p:nvPr/>
        </p:nvSpPr>
        <p:spPr>
          <a:xfrm>
            <a:off x="6575412" y="736875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Multiply 18"/>
          <p:cNvSpPr/>
          <p:nvPr/>
        </p:nvSpPr>
        <p:spPr>
          <a:xfrm>
            <a:off x="4947594" y="2814571"/>
            <a:ext cx="266914" cy="266914"/>
          </a:xfrm>
          <a:prstGeom prst="mathMultiply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>
            <a:cxnSpLocks/>
          </p:cNvCxnSpPr>
          <p:nvPr/>
        </p:nvCxnSpPr>
        <p:spPr>
          <a:xfrm flipH="1">
            <a:off x="5120135" y="877387"/>
            <a:ext cx="151476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</p:cNvCxnSpPr>
          <p:nvPr/>
        </p:nvCxnSpPr>
        <p:spPr>
          <a:xfrm>
            <a:off x="5081053" y="877387"/>
            <a:ext cx="2274" cy="199716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114750" y="5353388"/>
            <a:ext cx="3309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</a:rPr>
              <a:t>9 left and 11 down.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-1.85185E-6 L -0.04166 -1.85185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166 -1.85185E-6 L -0.04166 0.1166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81481E-6 L -0.04028 -4.81481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28 -4.81481E-6 L -0.04114 0.1138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6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81481E-6 L -0.0427 0.0009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5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27 0.00093 L -0.04288 0.1138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5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7.40741E-7 L -0.03975 7.40741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75 7.40741E-7 L -0.03906 0.1150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2" grpId="2" animBg="1"/>
      <p:bldP spid="12" grpId="3" animBg="1"/>
      <p:bldP spid="13" grpId="0" animBg="1"/>
      <p:bldP spid="13" grpId="1" animBg="1"/>
      <p:bldP spid="13" grpId="2" animBg="1"/>
      <p:bldP spid="13" grpId="3" animBg="1"/>
      <p:bldP spid="14" grpId="0" animBg="1"/>
      <p:bldP spid="14" grpId="1" animBg="1"/>
      <p:bldP spid="14" grpId="2" animBg="1"/>
      <p:bldP spid="14" grpId="3" animBg="1"/>
      <p:bldP spid="15" grpId="0" animBg="1"/>
      <p:bldP spid="15" grpId="1" animBg="1"/>
      <p:bldP spid="15" grpId="2" animBg="1"/>
      <p:bldP spid="15" grpId="3" animBg="1"/>
      <p:bldP spid="16" grpId="0" animBg="1"/>
      <p:bldP spid="17" grpId="0"/>
      <p:bldP spid="18" grpId="0" animBg="1"/>
      <p:bldP spid="19" grpId="0" animBg="1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805494" y="334776"/>
            <a:ext cx="4726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Reflections</a:t>
            </a:r>
          </a:p>
        </p:txBody>
      </p:sp>
      <p:sp>
        <p:nvSpPr>
          <p:cNvPr id="21" name="Oval 20"/>
          <p:cNvSpPr/>
          <p:nvPr/>
        </p:nvSpPr>
        <p:spPr>
          <a:xfrm>
            <a:off x="2813538" y="1318846"/>
            <a:ext cx="2549769" cy="4501661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74" y="2575108"/>
            <a:ext cx="2834534" cy="3482791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274884" y="1556238"/>
            <a:ext cx="2549769" cy="4501661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32501" y="2575108"/>
            <a:ext cx="2834534" cy="34827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5277" y="600561"/>
            <a:ext cx="3815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What’s changed?</a:t>
            </a:r>
          </a:p>
          <a:p>
            <a:pPr algn="ctr"/>
            <a:r>
              <a:rPr lang="en-GB" sz="2400" dirty="0"/>
              <a:t>What’s stayed the same?</a:t>
            </a:r>
          </a:p>
        </p:txBody>
      </p:sp>
      <p:sp>
        <p:nvSpPr>
          <p:cNvPr id="9" name="Donut 8"/>
          <p:cNvSpPr/>
          <p:nvPr/>
        </p:nvSpPr>
        <p:spPr>
          <a:xfrm>
            <a:off x="5161084" y="4352192"/>
            <a:ext cx="720970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2687035" y="4360463"/>
            <a:ext cx="720970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>
            <a:off x="5394775" y="2677936"/>
            <a:ext cx="1199456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sp>
        <p:nvSpPr>
          <p:cNvPr id="12" name="Donut 11"/>
          <p:cNvSpPr/>
          <p:nvPr/>
        </p:nvSpPr>
        <p:spPr>
          <a:xfrm>
            <a:off x="1950040" y="2663027"/>
            <a:ext cx="1199456" cy="720970"/>
          </a:xfrm>
          <a:prstGeom prst="donut">
            <a:avLst>
              <a:gd name="adj" fmla="val 1156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8294" y="355550"/>
            <a:ext cx="747045" cy="74704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641138" y="49823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70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 animBg="1"/>
      <p:bldP spid="10" grpId="0" animBg="1"/>
      <p:bldP spid="11" grpId="0" animBg="1"/>
      <p:bldP spid="12" grpId="0" animBg="1"/>
      <p:bldP spid="15" grpId="0"/>
      <p:bldP spid="1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4350" y="431063"/>
            <a:ext cx="6980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Which images are reflections? Which images are not?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229" y="4691781"/>
            <a:ext cx="1204538" cy="7855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>
            <a:off x="5328483" y="4691781"/>
            <a:ext cx="1204538" cy="7855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274" y="1281673"/>
            <a:ext cx="1281288" cy="12789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3203" y="1281672"/>
            <a:ext cx="1281288" cy="1278967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 flipV="1">
            <a:off x="2063392" y="900724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37" y="3366171"/>
            <a:ext cx="908205" cy="125226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3283" y="3366171"/>
            <a:ext cx="908205" cy="125226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flipV="1">
            <a:off x="2067622" y="3009759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7022" y="1156282"/>
            <a:ext cx="1380393" cy="14043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35191" y="1156281"/>
            <a:ext cx="1380393" cy="140435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V="1">
            <a:off x="5152423" y="870781"/>
            <a:ext cx="0" cy="183759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3857022" y="3149880"/>
            <a:ext cx="1178169" cy="865162"/>
            <a:chOff x="3323492" y="3701717"/>
            <a:chExt cx="1178169" cy="865162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7874" y="4134298"/>
              <a:ext cx="651962" cy="432581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9699" y="3701717"/>
              <a:ext cx="651962" cy="432581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3492" y="4080328"/>
              <a:ext cx="651962" cy="432581"/>
            </a:xfrm>
            <a:prstGeom prst="rect">
              <a:avLst/>
            </a:prstGeom>
          </p:spPr>
        </p:pic>
      </p:grpSp>
      <p:grpSp>
        <p:nvGrpSpPr>
          <p:cNvPr id="18" name="Group 17"/>
          <p:cNvGrpSpPr/>
          <p:nvPr/>
        </p:nvGrpSpPr>
        <p:grpSpPr>
          <a:xfrm flipH="1">
            <a:off x="5271332" y="3522946"/>
            <a:ext cx="1176344" cy="486551"/>
            <a:chOff x="3323492" y="4080328"/>
            <a:chExt cx="1176344" cy="486551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47874" y="4134298"/>
              <a:ext cx="651962" cy="432581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3492" y="4080328"/>
              <a:ext cx="651962" cy="432581"/>
            </a:xfrm>
            <a:prstGeom prst="rect">
              <a:avLst/>
            </a:prstGeom>
          </p:spPr>
        </p:pic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31767" y="3144335"/>
            <a:ext cx="651962" cy="432581"/>
          </a:xfrm>
          <a:prstGeom prst="rect">
            <a:avLst/>
          </a:prstGeom>
        </p:spPr>
      </p:pic>
      <p:cxnSp>
        <p:nvCxnSpPr>
          <p:cNvPr id="22" name="Straight Connector 21"/>
          <p:cNvCxnSpPr/>
          <p:nvPr/>
        </p:nvCxnSpPr>
        <p:spPr>
          <a:xfrm flipV="1">
            <a:off x="5152423" y="2957881"/>
            <a:ext cx="0" cy="1150205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L-Shape 22"/>
          <p:cNvSpPr/>
          <p:nvPr/>
        </p:nvSpPr>
        <p:spPr>
          <a:xfrm rot="19005299">
            <a:off x="2811442" y="2371129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Multiply 23"/>
          <p:cNvSpPr/>
          <p:nvPr/>
        </p:nvSpPr>
        <p:spPr>
          <a:xfrm>
            <a:off x="2797260" y="4440207"/>
            <a:ext cx="503148" cy="50314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76085" y="3366171"/>
            <a:ext cx="908205" cy="1252260"/>
          </a:xfrm>
          <a:prstGeom prst="rect">
            <a:avLst/>
          </a:prstGeom>
        </p:spPr>
      </p:pic>
      <p:sp>
        <p:nvSpPr>
          <p:cNvPr id="26" name="L-Shape 25"/>
          <p:cNvSpPr/>
          <p:nvPr/>
        </p:nvSpPr>
        <p:spPr>
          <a:xfrm rot="19005299">
            <a:off x="6178192" y="2274684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7" name="Multiply 26"/>
          <p:cNvSpPr/>
          <p:nvPr/>
        </p:nvSpPr>
        <p:spPr>
          <a:xfrm>
            <a:off x="6281447" y="3793206"/>
            <a:ext cx="503148" cy="503148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8" name="Donut 27"/>
          <p:cNvSpPr/>
          <p:nvPr/>
        </p:nvSpPr>
        <p:spPr>
          <a:xfrm>
            <a:off x="5310897" y="3074209"/>
            <a:ext cx="572832" cy="572832"/>
          </a:xfrm>
          <a:prstGeom prst="donut">
            <a:avLst>
              <a:gd name="adj" fmla="val 800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solidFill>
                <a:schemeClr val="tx1"/>
              </a:solidFill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07542" y="3149880"/>
            <a:ext cx="651962" cy="432581"/>
          </a:xfrm>
          <a:prstGeom prst="rect">
            <a:avLst/>
          </a:prstGeom>
        </p:spPr>
      </p:pic>
      <p:cxnSp>
        <p:nvCxnSpPr>
          <p:cNvPr id="30" name="Straight Connector 29"/>
          <p:cNvCxnSpPr/>
          <p:nvPr/>
        </p:nvCxnSpPr>
        <p:spPr>
          <a:xfrm flipV="1">
            <a:off x="4024299" y="5476112"/>
            <a:ext cx="1304183" cy="1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-Shape 30"/>
          <p:cNvSpPr/>
          <p:nvPr/>
        </p:nvSpPr>
        <p:spPr>
          <a:xfrm rot="19005299">
            <a:off x="5884304" y="5720917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2" name="L-Shape 31"/>
          <p:cNvSpPr/>
          <p:nvPr/>
        </p:nvSpPr>
        <p:spPr>
          <a:xfrm rot="19005299">
            <a:off x="2864630" y="4560754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33" name="L-Shape 32"/>
          <p:cNvSpPr/>
          <p:nvPr/>
        </p:nvSpPr>
        <p:spPr>
          <a:xfrm rot="19005299">
            <a:off x="6332527" y="3896702"/>
            <a:ext cx="474784" cy="236681"/>
          </a:xfrm>
          <a:prstGeom prst="corne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344443" y="5289689"/>
            <a:ext cx="747045" cy="747045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647287" y="543237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220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3.7037E-6 L -0.14392 0.11505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05" y="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24" grpId="0" animBg="1"/>
      <p:bldP spid="24" grpId="1" animBg="1"/>
      <p:bldP spid="26" grpId="0" animBg="1"/>
      <p:bldP spid="27" grpId="0" animBg="1"/>
      <p:bldP spid="27" grpId="1" animBg="1"/>
      <p:bldP spid="28" grpId="0" animBg="1"/>
      <p:bldP spid="28" grpId="1" animBg="1"/>
      <p:bldP spid="31" grpId="0" animBg="1"/>
      <p:bldP spid="32" grpId="0" animBg="1"/>
      <p:bldP spid="33" grpId="0" animBg="1"/>
      <p:bldP spid="37" grpId="0"/>
      <p:bldP spid="3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649" y="253136"/>
            <a:ext cx="5718067" cy="5933144"/>
          </a:xfrm>
          <a:prstGeom prst="rect">
            <a:avLst/>
          </a:prstGeom>
        </p:spPr>
      </p:pic>
      <p:sp>
        <p:nvSpPr>
          <p:cNvPr id="4" name="Right Triangle 3"/>
          <p:cNvSpPr/>
          <p:nvPr/>
        </p:nvSpPr>
        <p:spPr>
          <a:xfrm flipH="1">
            <a:off x="2446981" y="1794911"/>
            <a:ext cx="724651" cy="1026206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167159" y="2016760"/>
                <a:ext cx="2210279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dirty="0"/>
                  <a:t>We are going to reflect the triangle in the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-axis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7159" y="2016760"/>
                <a:ext cx="2210279" cy="1569660"/>
              </a:xfrm>
              <a:prstGeom prst="rect">
                <a:avLst/>
              </a:prstGeom>
              <a:blipFill>
                <a:blip r:embed="rId6"/>
                <a:stretch>
                  <a:fillRect l="-2762" t="-3113" r="-5525" b="-81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3684753" y="659423"/>
            <a:ext cx="0" cy="534572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ight Arrow 7"/>
          <p:cNvSpPr/>
          <p:nvPr/>
        </p:nvSpPr>
        <p:spPr>
          <a:xfrm>
            <a:off x="3184583" y="1743576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9" name="TextBox 8"/>
          <p:cNvSpPr txBox="1"/>
          <p:nvPr/>
        </p:nvSpPr>
        <p:spPr>
          <a:xfrm>
            <a:off x="1920658" y="1246313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away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3698679" y="1743576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1" name="Multiply 10"/>
          <p:cNvSpPr/>
          <p:nvPr/>
        </p:nvSpPr>
        <p:spPr>
          <a:xfrm>
            <a:off x="4073560" y="1641362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3" name="Right Arrow 12"/>
          <p:cNvSpPr/>
          <p:nvPr/>
        </p:nvSpPr>
        <p:spPr>
          <a:xfrm>
            <a:off x="3184583" y="2793435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4" name="Right Arrow 13"/>
          <p:cNvSpPr/>
          <p:nvPr/>
        </p:nvSpPr>
        <p:spPr>
          <a:xfrm>
            <a:off x="3708221" y="2793435"/>
            <a:ext cx="466962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5" name="Multiply 14"/>
          <p:cNvSpPr/>
          <p:nvPr/>
        </p:nvSpPr>
        <p:spPr>
          <a:xfrm>
            <a:off x="4087320" y="2697055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7" name="Right Arrow 16"/>
          <p:cNvSpPr/>
          <p:nvPr/>
        </p:nvSpPr>
        <p:spPr>
          <a:xfrm>
            <a:off x="2443121" y="2793435"/>
            <a:ext cx="1204564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8" name="Right Arrow 17"/>
          <p:cNvSpPr/>
          <p:nvPr/>
        </p:nvSpPr>
        <p:spPr>
          <a:xfrm>
            <a:off x="3698679" y="2793435"/>
            <a:ext cx="1209433" cy="4571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9" name="Multiply 18"/>
          <p:cNvSpPr/>
          <p:nvPr/>
        </p:nvSpPr>
        <p:spPr>
          <a:xfrm>
            <a:off x="4809198" y="2692917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0" name="TextBox 19"/>
          <p:cNvSpPr txBox="1"/>
          <p:nvPr/>
        </p:nvSpPr>
        <p:spPr>
          <a:xfrm>
            <a:off x="1874051" y="2801865"/>
            <a:ext cx="22102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5 away</a:t>
            </a:r>
          </a:p>
        </p:txBody>
      </p:sp>
      <p:sp>
        <p:nvSpPr>
          <p:cNvPr id="21" name="Right Triangle 20"/>
          <p:cNvSpPr/>
          <p:nvPr/>
        </p:nvSpPr>
        <p:spPr>
          <a:xfrm>
            <a:off x="4208392" y="1786119"/>
            <a:ext cx="724868" cy="1034998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7" name="Multiply 6"/>
          <p:cNvSpPr/>
          <p:nvPr/>
        </p:nvSpPr>
        <p:spPr>
          <a:xfrm>
            <a:off x="3042797" y="1630313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2" name="Multiply 11"/>
          <p:cNvSpPr/>
          <p:nvPr/>
        </p:nvSpPr>
        <p:spPr>
          <a:xfrm>
            <a:off x="3029748" y="2692917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16" name="Multiply 15"/>
          <p:cNvSpPr/>
          <p:nvPr/>
        </p:nvSpPr>
        <p:spPr>
          <a:xfrm>
            <a:off x="2309632" y="2694325"/>
            <a:ext cx="248124" cy="248124"/>
          </a:xfrm>
          <a:prstGeom prst="mathMultiply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714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7" grpId="0" animBg="1"/>
      <p:bldP spid="17" grpId="1" animBg="1"/>
      <p:bldP spid="18" grpId="0" animBg="1"/>
      <p:bldP spid="18" grpId="1" animBg="1"/>
      <p:bldP spid="19" grpId="0" animBg="1"/>
      <p:bldP spid="20" grpId="0"/>
      <p:bldP spid="20" grpId="1"/>
      <p:bldP spid="21" grpId="0" animBg="1"/>
      <p:bldP spid="7" grpId="0" animBg="1"/>
      <p:bldP spid="12" grpId="0" animBg="1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6|1.4|2.1|2.5|1.7|2.3|1.6|1|1.7|2.2|2|9.5|3.9|2.6|4.2|2.5|1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0.7|6.7|5.7|7|3.2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1.9|7.4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5.6|4.2|9.6|3.9|6.7|7.1|5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1.6|9.9|4.9|13.2|12.7|1|2.1|4.5|11.9|4.1|1.8|2.3|10.2|2.8|2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8.6|6.1|1.3|4.2|2.7|2.4|3.3|3.6|1.2|1.3|1.1|5.7|1.4|3.5|2.7|3.6|1.6|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2.9|2.7|1.8|2.5|1.6|1.4|1.3|1.2|0.8|1.6|2.4|1.4|1.3|1.7|8.6|3.9|1.4|1.3|0.7|1|1.1|1.5|1.2|1.6|1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9.8|1.6|0.9|2.7|1|1.6|1.5|1|0.9|0.8|1.3|0.8|0.9|1.2|1.1|4.1|0.8|2|1.6|3.1|1.3|1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3|14.8|2|4.9|6.3|1.2|2.2|2|3.8|2.6|6.5|10.1|2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4.3|4.2|4.6|7.2|6.8|1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9A8E52B-436F-48F4-911E-568EEE4911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4850</TotalTime>
  <Words>352</Words>
  <Application>Microsoft Office PowerPoint</Application>
  <PresentationFormat>On-screen Show (4:3)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1 - 4 on the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Cathy Hollis</cp:lastModifiedBy>
  <cp:revision>277</cp:revision>
  <dcterms:created xsi:type="dcterms:W3CDTF">2019-07-05T11:02:13Z</dcterms:created>
  <dcterms:modified xsi:type="dcterms:W3CDTF">2021-01-11T17:13:30Z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