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8" r:id="rId2"/>
    <p:sldId id="263" r:id="rId3"/>
    <p:sldId id="264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67" r:id="rId31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34"/>
      <p:bold r:id="rId35"/>
    </p:embeddedFont>
    <p:embeddedFont>
      <p:font typeface="Twinkl SemiBold" pitchFamily="2" charset="0"/>
      <p:bold r:id="rId36"/>
    </p:embeddedFont>
    <p:embeddedFont>
      <p:font typeface="Twinkl" pitchFamily="2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A7"/>
    <a:srgbClr val="FECF80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38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3FFD663-D743-4379-872C-E9FE9F3D292F}" type="datetimeFigureOut">
              <a:rPr lang="en-GB"/>
              <a:pPr>
                <a:defRPr/>
              </a:pPr>
              <a:t>03/12/2020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917818F-0EB9-4101-B4E5-69BB5DDB9A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31452CB-0BD9-40BD-8E3C-0BBAE0A65044}" type="datetimeFigureOut">
              <a:rPr lang="en-GB"/>
              <a:pPr>
                <a:defRPr/>
              </a:pPr>
              <a:t>03/12/2020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81EDB2E-0F85-4114-8081-058FEEA044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11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71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10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328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01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8.wav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.wav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.wav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.wav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.wav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4.wav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5.wav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6.wav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7.wav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.wav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9.wav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0.wav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.wav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.wav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.wav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7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_renne_ver_2_1507195372">
            <a:hlinkClick r:id="" action="ppaction://media"/>
          </p:cNvPr>
          <p:cNvPicPr>
            <a:picLocks noChangeAspect="1"/>
          </p:cNvPicPr>
          <p:nvPr>
            <a:wavAudioFile r:embed="rId1" name="61A890D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5370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 renne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681163"/>
            <a:ext cx="4760913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_sapin_de_nol_ver_2_1507195374">
            <a:hlinkClick r:id="" action="ppaction://media"/>
          </p:cNvPr>
          <p:cNvPicPr>
            <a:picLocks noChangeAspect="1"/>
          </p:cNvPicPr>
          <p:nvPr>
            <a:wavAudioFile r:embed="rId1" name="547F2E3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370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 sapin de Noël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43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1662113"/>
            <a:ext cx="23653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bougie_ver_2_1507195385">
            <a:hlinkClick r:id="" action="ppaction://media"/>
          </p:cNvPr>
          <p:cNvPicPr>
            <a:picLocks noChangeAspect="1"/>
          </p:cNvPicPr>
          <p:nvPr>
            <a:wavAudioFile r:embed="rId1" name="7A856D4B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bougie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670050"/>
            <a:ext cx="128587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Ready, Steady, Splat!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3948113"/>
            <a:ext cx="56356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3948113"/>
            <a:ext cx="10477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235450"/>
            <a:ext cx="17859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4211638"/>
            <a:ext cx="19113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929063"/>
            <a:ext cx="9652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230438"/>
            <a:ext cx="1511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182813"/>
            <a:ext cx="11239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1828800"/>
            <a:ext cx="148431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1828800"/>
            <a:ext cx="124777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809750"/>
            <a:ext cx="8223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Ready, Steady, Go!</a:t>
            </a:r>
            <a:endParaRPr lang="en-GB" altLang="en-US" sz="3600"/>
          </a:p>
        </p:txBody>
      </p:sp>
      <p:sp>
        <p:nvSpPr>
          <p:cNvPr id="3" name="background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cand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1627188"/>
            <a:ext cx="129698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res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774825"/>
            <a:ext cx="5481637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e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574800"/>
            <a:ext cx="37687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nge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1655763"/>
            <a:ext cx="37401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ant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620838"/>
            <a:ext cx="1843087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eig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620838"/>
            <a:ext cx="503078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inde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679575"/>
            <a:ext cx="47244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l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660525"/>
            <a:ext cx="2174875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re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639888"/>
            <a:ext cx="24098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nowma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652588"/>
            <a:ext cx="3333750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boule_ver_2_1507195388">
            <a:hlinkClick r:id="" action="ppaction://media"/>
          </p:cNvPr>
          <p:cNvPicPr>
            <a:picLocks noChangeAspect="1"/>
          </p:cNvPicPr>
          <p:nvPr>
            <a:wavAudioFile r:embed="rId1" name="F318AF6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boule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590675"/>
            <a:ext cx="361632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e_bche_de_nol_ver_2_1507195402">
            <a:hlinkClick r:id="" action="ppaction://media"/>
          </p:cNvPr>
          <p:cNvPicPr>
            <a:picLocks noChangeAspect="1"/>
          </p:cNvPicPr>
          <p:nvPr>
            <a:wavAudioFile r:embed="rId1" name="D32C21CC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367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bûche de Noël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355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1638300"/>
            <a:ext cx="5324475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e_chaussette_de_nol_ver_2_1507195414">
            <a:hlinkClick r:id="" action="ppaction://media"/>
          </p:cNvPr>
          <p:cNvPicPr>
            <a:picLocks noChangeAspect="1"/>
          </p:cNvPicPr>
          <p:nvPr>
            <a:wavAudioFile r:embed="rId1" name="1D48BD7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chaussette de Noël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458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470025"/>
            <a:ext cx="27432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guirlande_ver_2_1507195417">
            <a:hlinkClick r:id="" action="ppaction://media"/>
          </p:cNvPr>
          <p:cNvPicPr>
            <a:picLocks noChangeAspect="1"/>
          </p:cNvPicPr>
          <p:nvPr>
            <a:wavAudioFile r:embed="rId1" name="3A9DF36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5370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guirlande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560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603375"/>
            <a:ext cx="5503862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dinde_ver_2_1507195422">
            <a:hlinkClick r:id="" action="ppaction://media"/>
          </p:cNvPr>
          <p:cNvPicPr>
            <a:picLocks noChangeAspect="1"/>
          </p:cNvPicPr>
          <p:nvPr>
            <a:wavAudioFile r:embed="rId1" name="176DA89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dinde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662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1651000"/>
            <a:ext cx="6003925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winkl SemiBold" pitchFamily="2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winkl SemiBold" pitchFamily="2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512888"/>
            <a:ext cx="7886700" cy="1409700"/>
          </a:xfrm>
        </p:spPr>
        <p:txBody>
          <a:bodyPr/>
          <a:lstStyle/>
          <a:p>
            <a:r>
              <a:rPr lang="en-GB" altLang="en-US">
                <a:latin typeface="Twinkl" pitchFamily="2" charset="0"/>
              </a:rPr>
              <a:t>To learn Christmas vocabulary in French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4338638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fr-FR">
                <a:latin typeface="Sassoon Infant Rg" panose="02000503030000020003" pitchFamily="50" charset="0"/>
              </a:rPr>
              <a:t>I can say French Christmas words.</a:t>
            </a:r>
          </a:p>
          <a:p>
            <a:pPr eaLnBrk="1" hangingPunct="1"/>
            <a:r>
              <a:rPr lang="en-GB" altLang="fr-FR">
                <a:latin typeface="Sassoon Infant Rg" panose="02000503030000020003" pitchFamily="50" charset="0"/>
              </a:rPr>
              <a:t>I can understand the meaning of French Christmas words.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toile_ver_2_1507195419">
            <a:hlinkClick r:id="" action="ppaction://media"/>
          </p:cNvPr>
          <p:cNvPicPr>
            <a:picLocks noChangeAspect="1"/>
          </p:cNvPicPr>
          <p:nvPr>
            <a:wavAudioFile r:embed="rId1" name="3036470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370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étoile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765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1563688"/>
            <a:ext cx="45212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chemine_ver_2_1507195402">
            <a:hlinkClick r:id="" action="ppaction://media"/>
          </p:cNvPr>
          <p:cNvPicPr>
            <a:picLocks noChangeAspect="1"/>
          </p:cNvPicPr>
          <p:nvPr>
            <a:wavAudioFile r:embed="rId1" name="C05A404A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370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cheminée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867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655763"/>
            <a:ext cx="559276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carte_de_nol_ver_2_1507195416">
            <a:hlinkClick r:id="" action="ppaction://media"/>
          </p:cNvPr>
          <p:cNvPicPr>
            <a:picLocks noChangeAspect="1"/>
          </p:cNvPicPr>
          <p:nvPr>
            <a:wavAudioFile r:embed="rId1" name="8F274C4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carte de Noël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970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662113"/>
            <a:ext cx="31718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_chaussures_ver_2_1507195347">
            <a:hlinkClick r:id="" action="ppaction://media"/>
          </p:cNvPr>
          <p:cNvPicPr>
            <a:picLocks noChangeAspect="1"/>
          </p:cNvPicPr>
          <p:nvPr>
            <a:wavAudioFile r:embed="rId1" name="762ADAB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5368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des chaussures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07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654175"/>
            <a:ext cx="6581775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_flocon_de_neige_ver_2_1507195375">
            <a:hlinkClick r:id="" action="ppaction://media"/>
          </p:cNvPr>
          <p:cNvPicPr>
            <a:picLocks noChangeAspect="1"/>
          </p:cNvPicPr>
          <p:nvPr>
            <a:wavAudioFile r:embed="rId1" name="B412F7BC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 flocon de neige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17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670050"/>
            <a:ext cx="367665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Ready, Steady, Splat!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4240213"/>
            <a:ext cx="1112837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4140200"/>
            <a:ext cx="134461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81225"/>
            <a:ext cx="1636713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2032000"/>
            <a:ext cx="10064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4340225"/>
            <a:ext cx="1498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051050"/>
            <a:ext cx="13366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2211388"/>
            <a:ext cx="14081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4330700"/>
            <a:ext cx="14573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2151063"/>
            <a:ext cx="13763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4100513"/>
            <a:ext cx="9953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Ready, Steady, Go!</a:t>
            </a:r>
            <a:endParaRPr lang="en-GB" altLang="en-US" sz="3600"/>
          </a:p>
        </p:txBody>
      </p:sp>
      <p:sp>
        <p:nvSpPr>
          <p:cNvPr id="4" name="Rectangle: Rounded Corners 3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85913"/>
            <a:ext cx="44831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617663"/>
            <a:ext cx="53943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30363"/>
            <a:ext cx="66182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446213"/>
            <a:ext cx="2784475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628775"/>
            <a:ext cx="565626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627188"/>
            <a:ext cx="602773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1611313"/>
            <a:ext cx="322580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1577975"/>
            <a:ext cx="365125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601788"/>
            <a:ext cx="5472113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658938"/>
            <a:ext cx="36925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Noughts and Crosses</a:t>
            </a:r>
            <a:endParaRPr lang="en-GB" altLang="en-US" sz="36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1397000"/>
          <a:ext cx="6096000" cy="4695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039115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2511689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39745305"/>
                    </a:ext>
                  </a:extLst>
                </a:gridCol>
              </a:tblGrid>
              <a:tr h="15652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115056"/>
                  </a:ext>
                </a:extLst>
              </a:tr>
              <a:tr h="15652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687691"/>
                  </a:ext>
                </a:extLst>
              </a:tr>
              <a:tr h="15652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28684"/>
                  </a:ext>
                </a:extLst>
              </a:tr>
            </a:tbl>
          </a:graphicData>
        </a:graphic>
      </p:graphicFrame>
      <p:pic>
        <p:nvPicPr>
          <p:cNvPr id="348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493838"/>
            <a:ext cx="5762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493838"/>
            <a:ext cx="7540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492250"/>
            <a:ext cx="1516063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3035300"/>
            <a:ext cx="11747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3040063"/>
            <a:ext cx="17875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035300"/>
            <a:ext cx="427038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4638675"/>
            <a:ext cx="18129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4630738"/>
            <a:ext cx="11652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4630738"/>
            <a:ext cx="120808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Noughts and Crosses</a:t>
            </a:r>
            <a:endParaRPr lang="en-GB" altLang="en-US" sz="360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397000"/>
          <a:ext cx="6096000" cy="4695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039115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2511689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39745305"/>
                    </a:ext>
                  </a:extLst>
                </a:gridCol>
              </a:tblGrid>
              <a:tr h="15652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115056"/>
                  </a:ext>
                </a:extLst>
              </a:tr>
              <a:tr h="15652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687691"/>
                  </a:ext>
                </a:extLst>
              </a:tr>
              <a:tr h="15652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28684"/>
                  </a:ext>
                </a:extLst>
              </a:tr>
            </a:tbl>
          </a:graphicData>
        </a:graphic>
      </p:graphicFrame>
      <p:pic>
        <p:nvPicPr>
          <p:cNvPr id="358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1473200"/>
            <a:ext cx="12287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4733925"/>
            <a:ext cx="17986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068638"/>
            <a:ext cx="1763712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473200"/>
            <a:ext cx="14446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3114675"/>
            <a:ext cx="1776413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4598988"/>
            <a:ext cx="173196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473200"/>
            <a:ext cx="8651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8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608513"/>
            <a:ext cx="165893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9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3068638"/>
            <a:ext cx="7016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3686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winkl SemiBold" pitchFamily="2" charset="0"/>
              </a:rPr>
              <a:t>Success Criteria</a:t>
            </a:r>
          </a:p>
        </p:txBody>
      </p:sp>
      <p:sp>
        <p:nvSpPr>
          <p:cNvPr id="3686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winkl SemiBold" pitchFamily="2" charset="0"/>
              </a:rPr>
              <a:t>Aim</a:t>
            </a:r>
          </a:p>
        </p:txBody>
      </p:sp>
      <p:sp>
        <p:nvSpPr>
          <p:cNvPr id="36870" name="Content Placeholder 15"/>
          <p:cNvSpPr>
            <a:spLocks noGrp="1"/>
          </p:cNvSpPr>
          <p:nvPr>
            <p:ph idx="1"/>
          </p:nvPr>
        </p:nvSpPr>
        <p:spPr>
          <a:xfrm>
            <a:off x="628650" y="1512888"/>
            <a:ext cx="7886700" cy="1409700"/>
          </a:xfrm>
        </p:spPr>
        <p:txBody>
          <a:bodyPr/>
          <a:lstStyle/>
          <a:p>
            <a:r>
              <a:rPr lang="en-GB" altLang="en-US">
                <a:latin typeface="Twinkl" pitchFamily="2" charset="0"/>
              </a:rPr>
              <a:t>To learn Christmas vocabulary in French</a:t>
            </a:r>
          </a:p>
        </p:txBody>
      </p:sp>
      <p:sp>
        <p:nvSpPr>
          <p:cNvPr id="36871" name="Content Placeholder 15"/>
          <p:cNvSpPr txBox="1">
            <a:spLocks/>
          </p:cNvSpPr>
          <p:nvPr/>
        </p:nvSpPr>
        <p:spPr bwMode="auto">
          <a:xfrm>
            <a:off x="628650" y="4338638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fr-FR">
                <a:latin typeface="Sassoon Infant Rg" panose="02000503030000020003" pitchFamily="50" charset="0"/>
              </a:rPr>
              <a:t>I can say French Christmas words.</a:t>
            </a:r>
          </a:p>
          <a:p>
            <a:pPr eaLnBrk="1" hangingPunct="1"/>
            <a:r>
              <a:rPr lang="en-GB" altLang="fr-FR">
                <a:latin typeface="Sassoon Infant Rg" panose="02000503030000020003" pitchFamily="50" charset="0"/>
              </a:rPr>
              <a:t>I can understand the meaning of French Christmas words.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e_pre_nol_ver_2_1507195360">
            <a:hlinkClick r:id="" action="ppaction://media"/>
          </p:cNvPr>
          <p:cNvPicPr>
            <a:picLocks noChangeAspect="1"/>
          </p:cNvPicPr>
          <p:nvPr>
            <a:wavAudioFile r:embed="rId1" name="CE270CB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fr-FR" sz="3600"/>
              <a:t>le Père Nöël</a:t>
            </a:r>
            <a:endParaRPr lang="en-GB" altLang="en-US" sz="3600"/>
          </a:p>
        </p:txBody>
      </p:sp>
      <p:sp>
        <p:nvSpPr>
          <p:cNvPr id="7" name="Rectangle: Rounded Corners 6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4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703388"/>
            <a:ext cx="180975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7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fr-FR" sz="3600"/>
              <a:t>un bonhomme de neige</a:t>
            </a:r>
            <a:endParaRPr lang="en-GB" altLang="en-US" sz="3600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1673225"/>
            <a:ext cx="3355975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un_bonhomme_de_neige_ver_2_1507195359">
            <a:hlinkClick r:id="" action="ppaction://media"/>
          </p:cNvPr>
          <p:cNvPicPr>
            <a:picLocks noChangeAspect="1"/>
          </p:cNvPicPr>
          <p:nvPr>
            <a:wavAudioFile r:embed="rId1" name="6EBB568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59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_ange_ver_2_1507195345_ver_1_1507647190">
            <a:hlinkClick r:id="" action="ppaction://media"/>
          </p:cNvPr>
          <p:cNvPicPr>
            <a:picLocks noChangeAspect="1"/>
          </p:cNvPicPr>
          <p:nvPr>
            <a:wavAudioFile r:embed="rId1" name="715CE01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 ange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1666875"/>
            <a:ext cx="37179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e_cloche_ver_2_1507195408">
            <a:hlinkClick r:id="" action="ppaction://media"/>
          </p:cNvPr>
          <p:cNvPicPr>
            <a:picLocks noChangeAspect="1"/>
          </p:cNvPicPr>
          <p:nvPr>
            <a:wavAudioFile r:embed="rId1" name="E95798F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une cloche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33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1562100"/>
            <a:ext cx="3760787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_cadeau_ver_2_1507195350">
            <a:hlinkClick r:id="" action="ppaction://media"/>
          </p:cNvPr>
          <p:cNvPicPr>
            <a:picLocks noChangeAspect="1"/>
          </p:cNvPicPr>
          <p:nvPr>
            <a:wavAudioFile r:embed="rId1" name="291B212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370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 cadeau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34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662113"/>
            <a:ext cx="56388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_lutin_ver_2_1507195372">
            <a:hlinkClick r:id="" action="ppaction://media"/>
          </p:cNvPr>
          <p:cNvPicPr>
            <a:picLocks noChangeAspect="1"/>
          </p:cNvPicPr>
          <p:nvPr>
            <a:wavAudioFile r:embed="rId1" name="854AEA1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59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 lutin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1587500"/>
            <a:ext cx="22352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_traneau_ver_2_1507195385">
            <a:hlinkClick r:id="" action="ppaction://media"/>
          </p:cNvPr>
          <p:cNvPicPr>
            <a:picLocks noChangeAspect="1"/>
          </p:cNvPicPr>
          <p:nvPr>
            <a:wavAudioFile r:embed="rId1" name="979241BF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5370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fr-FR" altLang="fr-FR" sz="3600"/>
              <a:t>un traîneau</a:t>
            </a:r>
            <a:endParaRPr lang="en-GB" altLang="en-US" sz="3600"/>
          </a:p>
        </p:txBody>
      </p:sp>
      <p:sp>
        <p:nvSpPr>
          <p:cNvPr id="3" name="Rectangle: Rounded Corners 2"/>
          <p:cNvSpPr/>
          <p:nvPr/>
        </p:nvSpPr>
        <p:spPr>
          <a:xfrm>
            <a:off x="755650" y="1473200"/>
            <a:ext cx="7632700" cy="4619625"/>
          </a:xfrm>
          <a:prstGeom prst="roundRect">
            <a:avLst>
              <a:gd name="adj" fmla="val 5771"/>
            </a:avLst>
          </a:prstGeom>
          <a:solidFill>
            <a:srgbClr val="FF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8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666875"/>
            <a:ext cx="50101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Butt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243513"/>
            <a:ext cx="8143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167</TotalTime>
  <Words>139</Words>
  <Application>Microsoft Office PowerPoint</Application>
  <PresentationFormat>On-screen Show (4:3)</PresentationFormat>
  <Paragraphs>40</Paragraphs>
  <Slides>30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Sassoon Infant Rg</vt:lpstr>
      <vt:lpstr>Twinkl SemiBold</vt:lpstr>
      <vt:lpstr>Twinkl</vt:lpstr>
      <vt:lpstr>Calibri</vt:lpstr>
      <vt:lpstr>Office Theme</vt:lpstr>
      <vt:lpstr>PowerPoint Presentation</vt:lpstr>
      <vt:lpstr>PowerPoint Presentation</vt:lpstr>
      <vt:lpstr>le Père Nöël</vt:lpstr>
      <vt:lpstr>un bonhomme de neige</vt:lpstr>
      <vt:lpstr>un ange</vt:lpstr>
      <vt:lpstr>une cloche</vt:lpstr>
      <vt:lpstr>un cadeau</vt:lpstr>
      <vt:lpstr>un lutin</vt:lpstr>
      <vt:lpstr>un traîneau</vt:lpstr>
      <vt:lpstr>un renne</vt:lpstr>
      <vt:lpstr>un sapin de Noël</vt:lpstr>
      <vt:lpstr>une bougie</vt:lpstr>
      <vt:lpstr>Ready, Steady, Splat!</vt:lpstr>
      <vt:lpstr>Ready, Steady, Go!</vt:lpstr>
      <vt:lpstr>une boule</vt:lpstr>
      <vt:lpstr>une bûche de Noël</vt:lpstr>
      <vt:lpstr>une chaussette de Noël</vt:lpstr>
      <vt:lpstr>une guirlande</vt:lpstr>
      <vt:lpstr>une dinde</vt:lpstr>
      <vt:lpstr>une étoile</vt:lpstr>
      <vt:lpstr>une cheminée</vt:lpstr>
      <vt:lpstr>une carte de Noël</vt:lpstr>
      <vt:lpstr>des chaussures</vt:lpstr>
      <vt:lpstr>un flocon de neige</vt:lpstr>
      <vt:lpstr>Ready, Steady, Splat!</vt:lpstr>
      <vt:lpstr>Ready, Steady, Go!</vt:lpstr>
      <vt:lpstr>Noughts and Crosses</vt:lpstr>
      <vt:lpstr>Noughts and Crosses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Damien Malecki</cp:lastModifiedBy>
  <cp:revision>12</cp:revision>
  <dcterms:created xsi:type="dcterms:W3CDTF">2017-11-02T12:47:52Z</dcterms:created>
  <dcterms:modified xsi:type="dcterms:W3CDTF">2020-12-03T12:02:47Z</dcterms:modified>
</cp:coreProperties>
</file>