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4" r:id="rId2"/>
    <p:sldId id="277" r:id="rId3"/>
    <p:sldId id="264" r:id="rId4"/>
    <p:sldId id="278" r:id="rId5"/>
    <p:sldId id="279" r:id="rId6"/>
    <p:sldId id="280" r:id="rId7"/>
    <p:sldId id="281" r:id="rId8"/>
    <p:sldId id="282" r:id="rId9"/>
    <p:sldId id="283" r:id="rId10"/>
    <p:sldId id="275" r:id="rId11"/>
  </p:sldIdLst>
  <p:sldSz cx="9144000" cy="6858000" type="screen4x3"/>
  <p:notesSz cx="6858000" cy="9144000"/>
  <p:embeddedFontLst>
    <p:embeddedFont>
      <p:font typeface="Sassoon Infant Md" panose="02000603050000020003" pitchFamily="50" charset="0"/>
      <p:regular r:id="rId14"/>
    </p:embeddedFont>
    <p:embeddedFont>
      <p:font typeface="Sassoon Infant Rg" panose="02000503030000020003" pitchFamily="50" charset="0"/>
      <p:regular r:id="rId15"/>
      <p:bold r:id="rId16"/>
    </p:embeddedFont>
    <p:embeddedFont>
      <p:font typeface="Twinkl" pitchFamily="2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1071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000"/>
    <a:srgbClr val="FF8500"/>
    <a:srgbClr val="F53333"/>
    <a:srgbClr val="4EBA19"/>
    <a:srgbClr val="5D9532"/>
    <a:srgbClr val="92CE32"/>
    <a:srgbClr val="2898A8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6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6" y="108"/>
      </p:cViewPr>
      <p:guideLst>
        <p:guide orient="horz" pos="2160"/>
        <p:guide pos="2880"/>
        <p:guide pos="317"/>
        <p:guide orient="horz" pos="3997"/>
        <p:guide pos="5443"/>
        <p:guide orient="horz" pos="1071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01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C99B0E-49B7-4C5C-9748-6318ADE1E1F4}" type="datetimeFigureOut">
              <a:rPr lang="en-GB">
                <a:latin typeface="Twinkl" pitchFamily="2" charset="0"/>
              </a:rPr>
              <a:pPr>
                <a:defRPr/>
              </a:pPr>
              <a:t>06/03/2019</a:t>
            </a:fld>
            <a:endParaRPr lang="en-GB" dirty="0">
              <a:latin typeface="Twinkl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50F5F7-C037-45B3-BAFF-2F15D320005D}" type="slidenum">
              <a:rPr lang="en-GB">
                <a:latin typeface="Twinkl" pitchFamily="2" charset="0"/>
              </a:rPr>
              <a:pPr>
                <a:defRPr/>
              </a:pPr>
              <a:t>‹#›</a:t>
            </a:fld>
            <a:endParaRPr lang="en-GB" dirty="0">
              <a:latin typeface="Twinkl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winkl" pitchFamily="2" charset="0"/>
              </a:defRPr>
            </a:lvl1pPr>
          </a:lstStyle>
          <a:p>
            <a:pPr>
              <a:defRPr/>
            </a:pPr>
            <a:fld id="{31F049FF-CC97-4C96-BDD4-B5D3D8D47442}" type="datetimeFigureOut">
              <a:rPr lang="en-GB" smtClean="0"/>
              <a:pPr>
                <a:defRPr/>
              </a:pPr>
              <a:t>06/03/2019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Twinkl" pitchFamily="2" charset="0"/>
              </a:defRPr>
            </a:lvl1pPr>
          </a:lstStyle>
          <a:p>
            <a:pPr>
              <a:defRPr/>
            </a:pPr>
            <a:fld id="{C29F2BB6-028E-4202-9245-2909814FA44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01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7688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1 Lorem ipsum </a:t>
            </a:r>
            <a:r>
              <a:rPr lang="en-GB" dirty="0" err="1">
                <a:latin typeface="Twinkl" pitchFamily="2" charset="0"/>
              </a:rPr>
              <a:t>dolor</a:t>
            </a:r>
            <a:r>
              <a:rPr lang="en-GB" dirty="0">
                <a:latin typeface="Twinkl" pitchFamily="2" charset="0"/>
              </a:rPr>
              <a:t> sit </a:t>
            </a:r>
            <a:r>
              <a:rPr lang="en-GB" dirty="0" err="1">
                <a:latin typeface="Twinkl" pitchFamily="2" charset="0"/>
              </a:rPr>
              <a:t>amet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consectetur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adipiscing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elit</a:t>
            </a:r>
            <a:r>
              <a:rPr lang="en-GB" dirty="0">
                <a:latin typeface="Twinkl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954867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776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8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82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3820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289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3305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0092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212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0057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16387" name="Top Question"/>
          <p:cNvSpPr txBox="1">
            <a:spLocks noChangeArrowheads="1"/>
          </p:cNvSpPr>
          <p:nvPr/>
        </p:nvSpPr>
        <p:spPr bwMode="auto">
          <a:xfrm>
            <a:off x="755650" y="2767013"/>
            <a:ext cx="7637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8000" b="1" dirty="0">
                <a:latin typeface="Twinkl" pitchFamily="2" charset="0"/>
              </a:rPr>
              <a:t>2544 ÷ 12</a:t>
            </a:r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Complete the following calculation:</a:t>
            </a:r>
          </a:p>
        </p:txBody>
      </p:sp>
      <p:sp>
        <p:nvSpPr>
          <p:cNvPr id="6" name="Top Question"/>
          <p:cNvSpPr txBox="1"/>
          <p:nvPr/>
        </p:nvSpPr>
        <p:spPr>
          <a:xfrm>
            <a:off x="671513" y="5667375"/>
            <a:ext cx="7804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Go onto the next slide to see the division process for this calculation.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68" name="Fifth Statement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2 above the 4 and there is your final answer!</a:t>
            </a:r>
          </a:p>
        </p:txBody>
      </p:sp>
      <p:sp>
        <p:nvSpPr>
          <p:cNvPr id="67" name="Fifth Q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12s are there in 24?</a:t>
            </a:r>
          </a:p>
        </p:txBody>
      </p:sp>
      <p:sp>
        <p:nvSpPr>
          <p:cNvPr id="63" name="Fourth Statement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4.</a:t>
            </a:r>
          </a:p>
        </p:txBody>
      </p:sp>
      <p:sp>
        <p:nvSpPr>
          <p:cNvPr id="62" name="Fourth Q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14 minus 12?</a:t>
            </a:r>
          </a:p>
        </p:txBody>
      </p:sp>
      <p:sp>
        <p:nvSpPr>
          <p:cNvPr id="61" name="Third Statement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1 above the 4 and 12 below the 14.</a:t>
            </a:r>
          </a:p>
        </p:txBody>
      </p:sp>
      <p:sp>
        <p:nvSpPr>
          <p:cNvPr id="60" name="Third Q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12s are there in 14?</a:t>
            </a:r>
          </a:p>
        </p:txBody>
      </p:sp>
      <p:sp>
        <p:nvSpPr>
          <p:cNvPr id="59" name="Second Statement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4.</a:t>
            </a:r>
          </a:p>
        </p:txBody>
      </p:sp>
      <p:sp>
        <p:nvSpPr>
          <p:cNvPr id="58" name="Second Q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25 minus 24?</a:t>
            </a:r>
          </a:p>
        </p:txBody>
      </p:sp>
      <p:sp>
        <p:nvSpPr>
          <p:cNvPr id="42" name="1st Division box"/>
          <p:cNvSpPr txBox="1"/>
          <p:nvPr/>
        </p:nvSpPr>
        <p:spPr>
          <a:xfrm>
            <a:off x="3559175" y="1765300"/>
            <a:ext cx="1368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24</a:t>
            </a:r>
          </a:p>
        </p:txBody>
      </p:sp>
      <p:sp>
        <p:nvSpPr>
          <p:cNvPr id="57" name="First Statement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2 above the 5 and write 24 below the 25.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438" y="2119313"/>
            <a:ext cx="2651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0888" y="54800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12s are there in 25?</a:t>
            </a:r>
          </a:p>
        </p:txBody>
      </p:sp>
      <p:sp>
        <p:nvSpPr>
          <p:cNvPr id="38" name="Opening"/>
          <p:cNvSpPr txBox="1"/>
          <p:nvPr/>
        </p:nvSpPr>
        <p:spPr>
          <a:xfrm>
            <a:off x="750888" y="5481638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Let’s start by dividing 25 by 12 as they are both a 2 digit number.</a:t>
            </a:r>
          </a:p>
        </p:txBody>
      </p:sp>
      <p:sp>
        <p:nvSpPr>
          <p:cNvPr id="17424" name="2nd Division box"/>
          <p:cNvSpPr txBox="1">
            <a:spLocks noChangeArrowheads="1"/>
          </p:cNvSpPr>
          <p:nvPr/>
        </p:nvSpPr>
        <p:spPr bwMode="auto">
          <a:xfrm>
            <a:off x="4179888" y="122396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5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5131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4" name="2nd answer blue box"/>
          <p:cNvSpPr txBox="1">
            <a:spLocks noChangeArrowheads="1"/>
          </p:cNvSpPr>
          <p:nvPr/>
        </p:nvSpPr>
        <p:spPr bwMode="auto">
          <a:xfrm>
            <a:off x="4208463" y="552450"/>
            <a:ext cx="37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17427" name="1st Division box"/>
          <p:cNvSpPr txBox="1">
            <a:spLocks noChangeArrowheads="1"/>
          </p:cNvSpPr>
          <p:nvPr/>
        </p:nvSpPr>
        <p:spPr bwMode="auto">
          <a:xfrm>
            <a:off x="3681413" y="1223963"/>
            <a:ext cx="33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17428" name="1st Division box"/>
          <p:cNvSpPr txBox="1">
            <a:spLocks noChangeArrowheads="1"/>
          </p:cNvSpPr>
          <p:nvPr/>
        </p:nvSpPr>
        <p:spPr bwMode="auto">
          <a:xfrm>
            <a:off x="4800600" y="1223963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470376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" name="2nd answer blue box"/>
          <p:cNvSpPr txBox="1">
            <a:spLocks noChangeArrowheads="1"/>
          </p:cNvSpPr>
          <p:nvPr/>
        </p:nvSpPr>
        <p:spPr bwMode="auto">
          <a:xfrm>
            <a:off x="4800600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275" y="2438400"/>
            <a:ext cx="1054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32" name="1st Division box"/>
          <p:cNvSpPr txBox="1">
            <a:spLocks noChangeArrowheads="1"/>
          </p:cNvSpPr>
          <p:nvPr/>
        </p:nvSpPr>
        <p:spPr bwMode="auto">
          <a:xfrm>
            <a:off x="5348288" y="1223963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sp>
        <p:nvSpPr>
          <p:cNvPr id="44" name="2nd Answer box"/>
          <p:cNvSpPr/>
          <p:nvPr/>
        </p:nvSpPr>
        <p:spPr>
          <a:xfrm>
            <a:off x="5256213" y="619125"/>
            <a:ext cx="500062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5" name="2nd answer blue box"/>
          <p:cNvSpPr txBox="1">
            <a:spLocks noChangeArrowheads="1"/>
          </p:cNvSpPr>
          <p:nvPr/>
        </p:nvSpPr>
        <p:spPr bwMode="auto">
          <a:xfrm>
            <a:off x="5348288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47" name="1st Division box"/>
          <p:cNvSpPr txBox="1">
            <a:spLocks noChangeArrowheads="1"/>
          </p:cNvSpPr>
          <p:nvPr/>
        </p:nvSpPr>
        <p:spPr bwMode="auto">
          <a:xfrm>
            <a:off x="4246563" y="2433638"/>
            <a:ext cx="33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</a:t>
            </a:r>
          </a:p>
        </p:txBody>
      </p:sp>
      <p:sp>
        <p:nvSpPr>
          <p:cNvPr id="48" name="1st Division box"/>
          <p:cNvSpPr txBox="1">
            <a:spLocks noChangeArrowheads="1"/>
          </p:cNvSpPr>
          <p:nvPr/>
        </p:nvSpPr>
        <p:spPr bwMode="auto">
          <a:xfrm>
            <a:off x="4784725" y="1223963"/>
            <a:ext cx="33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sp>
        <p:nvSpPr>
          <p:cNvPr id="49" name="1st Division box"/>
          <p:cNvSpPr txBox="1"/>
          <p:nvPr/>
        </p:nvSpPr>
        <p:spPr>
          <a:xfrm>
            <a:off x="4000500" y="2974975"/>
            <a:ext cx="1627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12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241800" y="3598863"/>
            <a:ext cx="90646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>
            <a:spLocks noChangeArrowheads="1"/>
          </p:cNvSpPr>
          <p:nvPr/>
        </p:nvSpPr>
        <p:spPr bwMode="auto">
          <a:xfrm>
            <a:off x="4767263" y="3595688"/>
            <a:ext cx="339725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53" name="1st Division box"/>
          <p:cNvSpPr txBox="1">
            <a:spLocks noChangeArrowheads="1"/>
          </p:cNvSpPr>
          <p:nvPr/>
        </p:nvSpPr>
        <p:spPr bwMode="auto">
          <a:xfrm>
            <a:off x="5348288" y="121920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sp>
        <p:nvSpPr>
          <p:cNvPr id="54" name="1st Division box"/>
          <p:cNvSpPr txBox="1"/>
          <p:nvPr/>
        </p:nvSpPr>
        <p:spPr>
          <a:xfrm>
            <a:off x="4694238" y="4129088"/>
            <a:ext cx="13208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24</a:t>
            </a:r>
          </a:p>
        </p:txBody>
      </p:sp>
      <p:grpSp>
        <p:nvGrpSpPr>
          <p:cNvPr id="17442" name="Division Lines"/>
          <p:cNvGrpSpPr>
            <a:grpSpLocks/>
          </p:cNvGrpSpPr>
          <p:nvPr/>
        </p:nvGrpSpPr>
        <p:grpSpPr bwMode="auto">
          <a:xfrm>
            <a:off x="3511550" y="1173163"/>
            <a:ext cx="2430463" cy="669925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80619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703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43" name="1st Division box"/>
          <p:cNvSpPr txBox="1">
            <a:spLocks noChangeArrowheads="1"/>
          </p:cNvSpPr>
          <p:nvPr/>
        </p:nvSpPr>
        <p:spPr bwMode="auto">
          <a:xfrm>
            <a:off x="2668588" y="1223963"/>
            <a:ext cx="76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914775" y="3328988"/>
            <a:ext cx="2651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8" grpId="0"/>
      <p:bldP spid="49" grpId="0"/>
      <p:bldP spid="52" grpId="0"/>
      <p:bldP spid="53" grpId="0"/>
      <p:bldP spid="5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18435" name="Top Question"/>
          <p:cNvSpPr txBox="1">
            <a:spLocks noChangeArrowheads="1"/>
          </p:cNvSpPr>
          <p:nvPr/>
        </p:nvSpPr>
        <p:spPr bwMode="auto">
          <a:xfrm>
            <a:off x="755650" y="2767013"/>
            <a:ext cx="7637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8000" b="1" dirty="0">
                <a:latin typeface="Twinkl" pitchFamily="2" charset="0"/>
              </a:rPr>
              <a:t>7397 ÷ 13</a:t>
            </a:r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Complete the following calculation:</a:t>
            </a:r>
          </a:p>
        </p:txBody>
      </p:sp>
      <p:sp>
        <p:nvSpPr>
          <p:cNvPr id="6" name="Top Question"/>
          <p:cNvSpPr txBox="1"/>
          <p:nvPr/>
        </p:nvSpPr>
        <p:spPr>
          <a:xfrm>
            <a:off x="671513" y="5667375"/>
            <a:ext cx="7804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Go onto the next slide to see the division process for this calculation.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st Division box"/>
          <p:cNvSpPr txBox="1">
            <a:spLocks noChangeArrowheads="1"/>
          </p:cNvSpPr>
          <p:nvPr/>
        </p:nvSpPr>
        <p:spPr bwMode="auto">
          <a:xfrm>
            <a:off x="5348288" y="121920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7</a:t>
            </a:r>
          </a:p>
        </p:txBody>
      </p:sp>
      <p:sp>
        <p:nvSpPr>
          <p:cNvPr id="48" name="1st Division box"/>
          <p:cNvSpPr txBox="1">
            <a:spLocks noChangeArrowheads="1"/>
          </p:cNvSpPr>
          <p:nvPr/>
        </p:nvSpPr>
        <p:spPr bwMode="auto">
          <a:xfrm>
            <a:off x="4784725" y="1223963"/>
            <a:ext cx="33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9</a:t>
            </a:r>
          </a:p>
        </p:txBody>
      </p:sp>
      <p:sp>
        <p:nvSpPr>
          <p:cNvPr id="19460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68" name="Fifth Statement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9 above the 7 and there is your final answer!</a:t>
            </a:r>
          </a:p>
        </p:txBody>
      </p:sp>
      <p:sp>
        <p:nvSpPr>
          <p:cNvPr id="67" name="Fifth Q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13s are there in 117?</a:t>
            </a:r>
          </a:p>
        </p:txBody>
      </p:sp>
      <p:sp>
        <p:nvSpPr>
          <p:cNvPr id="63" name="Fourth Statement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7.</a:t>
            </a:r>
          </a:p>
        </p:txBody>
      </p:sp>
      <p:sp>
        <p:nvSpPr>
          <p:cNvPr id="62" name="Fourth Q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89 minus 78?</a:t>
            </a:r>
          </a:p>
        </p:txBody>
      </p:sp>
      <p:sp>
        <p:nvSpPr>
          <p:cNvPr id="61" name="Third Statement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6 above the 9 and 78 below the 89.</a:t>
            </a:r>
          </a:p>
        </p:txBody>
      </p:sp>
      <p:sp>
        <p:nvSpPr>
          <p:cNvPr id="60" name="Third Q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13s are there in 89?</a:t>
            </a:r>
          </a:p>
        </p:txBody>
      </p:sp>
      <p:sp>
        <p:nvSpPr>
          <p:cNvPr id="59" name="Second Statement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9.</a:t>
            </a:r>
          </a:p>
        </p:txBody>
      </p:sp>
      <p:sp>
        <p:nvSpPr>
          <p:cNvPr id="58" name="Second Q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73 minus 65?</a:t>
            </a:r>
          </a:p>
        </p:txBody>
      </p:sp>
      <p:sp>
        <p:nvSpPr>
          <p:cNvPr id="42" name="1st Division box"/>
          <p:cNvSpPr txBox="1"/>
          <p:nvPr/>
        </p:nvSpPr>
        <p:spPr>
          <a:xfrm>
            <a:off x="3559175" y="1765300"/>
            <a:ext cx="1368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65</a:t>
            </a:r>
          </a:p>
        </p:txBody>
      </p:sp>
      <p:sp>
        <p:nvSpPr>
          <p:cNvPr id="57" name="First Statement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5 above the 3 and write 65 below the 73.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438" y="2119313"/>
            <a:ext cx="2651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0888" y="547052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13s are there in 73?</a:t>
            </a:r>
          </a:p>
        </p:txBody>
      </p:sp>
      <p:sp>
        <p:nvSpPr>
          <p:cNvPr id="38" name="Opening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Let’s start by dividing 73 by 13 as they are both a 2 digit number.</a:t>
            </a:r>
          </a:p>
        </p:txBody>
      </p:sp>
      <p:sp>
        <p:nvSpPr>
          <p:cNvPr id="19474" name="2nd Division box"/>
          <p:cNvSpPr txBox="1">
            <a:spLocks noChangeArrowheads="1"/>
          </p:cNvSpPr>
          <p:nvPr/>
        </p:nvSpPr>
        <p:spPr bwMode="auto">
          <a:xfrm>
            <a:off x="4179888" y="122396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3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5131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4" name="2nd answer blue box"/>
          <p:cNvSpPr txBox="1">
            <a:spLocks noChangeArrowheads="1"/>
          </p:cNvSpPr>
          <p:nvPr/>
        </p:nvSpPr>
        <p:spPr bwMode="auto">
          <a:xfrm>
            <a:off x="4208463" y="552450"/>
            <a:ext cx="37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5</a:t>
            </a:r>
          </a:p>
        </p:txBody>
      </p:sp>
      <p:sp>
        <p:nvSpPr>
          <p:cNvPr id="19477" name="1st Division box"/>
          <p:cNvSpPr txBox="1">
            <a:spLocks noChangeArrowheads="1"/>
          </p:cNvSpPr>
          <p:nvPr/>
        </p:nvSpPr>
        <p:spPr bwMode="auto">
          <a:xfrm>
            <a:off x="3681413" y="1223963"/>
            <a:ext cx="33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7</a:t>
            </a:r>
          </a:p>
        </p:txBody>
      </p:sp>
      <p:sp>
        <p:nvSpPr>
          <p:cNvPr id="19478" name="1st Division box"/>
          <p:cNvSpPr txBox="1">
            <a:spLocks noChangeArrowheads="1"/>
          </p:cNvSpPr>
          <p:nvPr/>
        </p:nvSpPr>
        <p:spPr bwMode="auto">
          <a:xfrm>
            <a:off x="4800600" y="1223963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9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470376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" name="2nd answer blue box"/>
          <p:cNvSpPr txBox="1">
            <a:spLocks noChangeArrowheads="1"/>
          </p:cNvSpPr>
          <p:nvPr/>
        </p:nvSpPr>
        <p:spPr bwMode="auto">
          <a:xfrm>
            <a:off x="4800600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6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275" y="2438400"/>
            <a:ext cx="1054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82" name="1st Division box"/>
          <p:cNvSpPr txBox="1">
            <a:spLocks noChangeArrowheads="1"/>
          </p:cNvSpPr>
          <p:nvPr/>
        </p:nvSpPr>
        <p:spPr bwMode="auto">
          <a:xfrm>
            <a:off x="5348288" y="1223963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7</a:t>
            </a:r>
          </a:p>
        </p:txBody>
      </p:sp>
      <p:sp>
        <p:nvSpPr>
          <p:cNvPr id="44" name="2nd Answer box"/>
          <p:cNvSpPr/>
          <p:nvPr/>
        </p:nvSpPr>
        <p:spPr>
          <a:xfrm>
            <a:off x="5256213" y="619125"/>
            <a:ext cx="500062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5" name="2nd answer blue box"/>
          <p:cNvSpPr txBox="1">
            <a:spLocks noChangeArrowheads="1"/>
          </p:cNvSpPr>
          <p:nvPr/>
        </p:nvSpPr>
        <p:spPr bwMode="auto">
          <a:xfrm>
            <a:off x="5348288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9</a:t>
            </a:r>
          </a:p>
        </p:txBody>
      </p:sp>
      <p:sp>
        <p:nvSpPr>
          <p:cNvPr id="47" name="1st Division box"/>
          <p:cNvSpPr txBox="1">
            <a:spLocks noChangeArrowheads="1"/>
          </p:cNvSpPr>
          <p:nvPr/>
        </p:nvSpPr>
        <p:spPr bwMode="auto">
          <a:xfrm>
            <a:off x="4246563" y="2433638"/>
            <a:ext cx="33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8</a:t>
            </a:r>
          </a:p>
        </p:txBody>
      </p:sp>
      <p:sp>
        <p:nvSpPr>
          <p:cNvPr id="49" name="1st Division box"/>
          <p:cNvSpPr txBox="1"/>
          <p:nvPr/>
        </p:nvSpPr>
        <p:spPr>
          <a:xfrm>
            <a:off x="4000500" y="2974975"/>
            <a:ext cx="1627188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78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4241800" y="3598863"/>
            <a:ext cx="90646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124325" y="3595688"/>
            <a:ext cx="1387475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11</a:t>
            </a:r>
          </a:p>
        </p:txBody>
      </p:sp>
      <p:sp>
        <p:nvSpPr>
          <p:cNvPr id="54" name="1st Division box"/>
          <p:cNvSpPr txBox="1"/>
          <p:nvPr/>
        </p:nvSpPr>
        <p:spPr>
          <a:xfrm>
            <a:off x="4159250" y="4129088"/>
            <a:ext cx="1889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117</a:t>
            </a:r>
          </a:p>
        </p:txBody>
      </p:sp>
      <p:grpSp>
        <p:nvGrpSpPr>
          <p:cNvPr id="19490" name="Division Lines"/>
          <p:cNvGrpSpPr>
            <a:grpSpLocks/>
          </p:cNvGrpSpPr>
          <p:nvPr/>
        </p:nvGrpSpPr>
        <p:grpSpPr bwMode="auto">
          <a:xfrm>
            <a:off x="3511550" y="1173163"/>
            <a:ext cx="2430463" cy="669925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80619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703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491" name="1st Division box"/>
          <p:cNvSpPr txBox="1">
            <a:spLocks noChangeArrowheads="1"/>
          </p:cNvSpPr>
          <p:nvPr/>
        </p:nvSpPr>
        <p:spPr bwMode="auto">
          <a:xfrm>
            <a:off x="2668588" y="1223963"/>
            <a:ext cx="76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13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914775" y="3328988"/>
            <a:ext cx="265113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9" grpId="0"/>
      <p:bldP spid="52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20483" name="Top Question"/>
          <p:cNvSpPr txBox="1">
            <a:spLocks noChangeArrowheads="1"/>
          </p:cNvSpPr>
          <p:nvPr/>
        </p:nvSpPr>
        <p:spPr bwMode="auto">
          <a:xfrm>
            <a:off x="755650" y="2767013"/>
            <a:ext cx="7637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8000" b="1" dirty="0">
                <a:latin typeface="Twinkl" pitchFamily="2" charset="0"/>
              </a:rPr>
              <a:t>4712 ÷ 31</a:t>
            </a:r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Complete the following calculation:</a:t>
            </a:r>
          </a:p>
        </p:txBody>
      </p:sp>
      <p:sp>
        <p:nvSpPr>
          <p:cNvPr id="6" name="Top Question"/>
          <p:cNvSpPr txBox="1"/>
          <p:nvPr/>
        </p:nvSpPr>
        <p:spPr>
          <a:xfrm>
            <a:off x="671513" y="5667375"/>
            <a:ext cx="7804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Go onto the next slide to see the division process for this calculation.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st Division box"/>
          <p:cNvSpPr txBox="1">
            <a:spLocks noChangeArrowheads="1"/>
          </p:cNvSpPr>
          <p:nvPr/>
        </p:nvSpPr>
        <p:spPr bwMode="auto">
          <a:xfrm>
            <a:off x="5348288" y="121920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48" name="1st Division box"/>
          <p:cNvSpPr txBox="1">
            <a:spLocks noChangeArrowheads="1"/>
          </p:cNvSpPr>
          <p:nvPr/>
        </p:nvSpPr>
        <p:spPr bwMode="auto">
          <a:xfrm>
            <a:off x="4784725" y="1223963"/>
            <a:ext cx="33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</a:t>
            </a:r>
          </a:p>
        </p:txBody>
      </p:sp>
      <p:sp>
        <p:nvSpPr>
          <p:cNvPr id="21508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68" name="Fifth Statement"/>
          <p:cNvSpPr txBox="1"/>
          <p:nvPr/>
        </p:nvSpPr>
        <p:spPr>
          <a:xfrm>
            <a:off x="750888" y="54530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2 above the 2 and there is your final answer!</a:t>
            </a:r>
          </a:p>
        </p:txBody>
      </p:sp>
      <p:sp>
        <p:nvSpPr>
          <p:cNvPr id="67" name="Fifth Q"/>
          <p:cNvSpPr txBox="1"/>
          <p:nvPr/>
        </p:nvSpPr>
        <p:spPr>
          <a:xfrm>
            <a:off x="750888" y="5468938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31s are there in 62?</a:t>
            </a:r>
          </a:p>
        </p:txBody>
      </p:sp>
      <p:sp>
        <p:nvSpPr>
          <p:cNvPr id="63" name="Fourth Statement"/>
          <p:cNvSpPr txBox="1"/>
          <p:nvPr/>
        </p:nvSpPr>
        <p:spPr>
          <a:xfrm>
            <a:off x="750888" y="547687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2.</a:t>
            </a:r>
          </a:p>
        </p:txBody>
      </p:sp>
      <p:sp>
        <p:nvSpPr>
          <p:cNvPr id="62" name="Fourth Q"/>
          <p:cNvSpPr txBox="1"/>
          <p:nvPr/>
        </p:nvSpPr>
        <p:spPr>
          <a:xfrm>
            <a:off x="750888" y="54784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161 minus 155?</a:t>
            </a:r>
          </a:p>
        </p:txBody>
      </p:sp>
      <p:sp>
        <p:nvSpPr>
          <p:cNvPr id="61" name="Third Statement"/>
          <p:cNvSpPr txBox="1"/>
          <p:nvPr/>
        </p:nvSpPr>
        <p:spPr>
          <a:xfrm>
            <a:off x="750888" y="5475288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5 above the 1 and 155 below the 161.</a:t>
            </a:r>
          </a:p>
        </p:txBody>
      </p:sp>
      <p:sp>
        <p:nvSpPr>
          <p:cNvPr id="60" name="Third Q"/>
          <p:cNvSpPr txBox="1"/>
          <p:nvPr/>
        </p:nvSpPr>
        <p:spPr>
          <a:xfrm>
            <a:off x="750888" y="54673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31s are there in 161?</a:t>
            </a:r>
          </a:p>
        </p:txBody>
      </p:sp>
      <p:sp>
        <p:nvSpPr>
          <p:cNvPr id="59" name="Second Statement"/>
          <p:cNvSpPr txBox="1"/>
          <p:nvPr/>
        </p:nvSpPr>
        <p:spPr>
          <a:xfrm>
            <a:off x="750888" y="545941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1.</a:t>
            </a:r>
          </a:p>
        </p:txBody>
      </p:sp>
      <p:sp>
        <p:nvSpPr>
          <p:cNvPr id="58" name="Second Q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47 minus 31?</a:t>
            </a:r>
          </a:p>
        </p:txBody>
      </p:sp>
      <p:sp>
        <p:nvSpPr>
          <p:cNvPr id="42" name="1st Division box"/>
          <p:cNvSpPr txBox="1"/>
          <p:nvPr/>
        </p:nvSpPr>
        <p:spPr>
          <a:xfrm>
            <a:off x="3559175" y="1765300"/>
            <a:ext cx="1368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31</a:t>
            </a:r>
          </a:p>
        </p:txBody>
      </p:sp>
      <p:sp>
        <p:nvSpPr>
          <p:cNvPr id="57" name="First Statement"/>
          <p:cNvSpPr txBox="1"/>
          <p:nvPr/>
        </p:nvSpPr>
        <p:spPr>
          <a:xfrm>
            <a:off x="750888" y="5467350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1 above the 7 and write 31 below the 47.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438" y="2119313"/>
            <a:ext cx="2651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0888" y="547687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31s are there in 47?</a:t>
            </a:r>
          </a:p>
        </p:txBody>
      </p:sp>
      <p:sp>
        <p:nvSpPr>
          <p:cNvPr id="38" name="Opening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Let’s start by dividing 47 by 31 as they are both a 2 digit number.</a:t>
            </a:r>
          </a:p>
        </p:txBody>
      </p:sp>
      <p:sp>
        <p:nvSpPr>
          <p:cNvPr id="21522" name="2nd Division box"/>
          <p:cNvSpPr txBox="1">
            <a:spLocks noChangeArrowheads="1"/>
          </p:cNvSpPr>
          <p:nvPr/>
        </p:nvSpPr>
        <p:spPr bwMode="auto">
          <a:xfrm>
            <a:off x="4179888" y="122396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7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5131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4" name="2nd answer blue box"/>
          <p:cNvSpPr txBox="1">
            <a:spLocks noChangeArrowheads="1"/>
          </p:cNvSpPr>
          <p:nvPr/>
        </p:nvSpPr>
        <p:spPr bwMode="auto">
          <a:xfrm>
            <a:off x="4208463" y="552450"/>
            <a:ext cx="37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</a:t>
            </a:r>
          </a:p>
        </p:txBody>
      </p:sp>
      <p:sp>
        <p:nvSpPr>
          <p:cNvPr id="21525" name="1st Division box"/>
          <p:cNvSpPr txBox="1">
            <a:spLocks noChangeArrowheads="1"/>
          </p:cNvSpPr>
          <p:nvPr/>
        </p:nvSpPr>
        <p:spPr bwMode="auto">
          <a:xfrm>
            <a:off x="3681413" y="1223963"/>
            <a:ext cx="33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sp>
        <p:nvSpPr>
          <p:cNvPr id="21526" name="1st Division box"/>
          <p:cNvSpPr txBox="1">
            <a:spLocks noChangeArrowheads="1"/>
          </p:cNvSpPr>
          <p:nvPr/>
        </p:nvSpPr>
        <p:spPr bwMode="auto">
          <a:xfrm>
            <a:off x="4799013" y="1222375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470376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" name="2nd answer blue box"/>
          <p:cNvSpPr txBox="1">
            <a:spLocks noChangeArrowheads="1"/>
          </p:cNvSpPr>
          <p:nvPr/>
        </p:nvSpPr>
        <p:spPr bwMode="auto">
          <a:xfrm>
            <a:off x="4800600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5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275" y="2438400"/>
            <a:ext cx="1054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0" name="1st Division box"/>
          <p:cNvSpPr txBox="1">
            <a:spLocks noChangeArrowheads="1"/>
          </p:cNvSpPr>
          <p:nvPr/>
        </p:nvSpPr>
        <p:spPr bwMode="auto">
          <a:xfrm>
            <a:off x="5348288" y="1223963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44" name="2nd Answer box"/>
          <p:cNvSpPr/>
          <p:nvPr/>
        </p:nvSpPr>
        <p:spPr>
          <a:xfrm>
            <a:off x="5256213" y="619125"/>
            <a:ext cx="500062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5" name="2nd answer blue box"/>
          <p:cNvSpPr txBox="1">
            <a:spLocks noChangeArrowheads="1"/>
          </p:cNvSpPr>
          <p:nvPr/>
        </p:nvSpPr>
        <p:spPr bwMode="auto">
          <a:xfrm>
            <a:off x="5348288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2</a:t>
            </a:r>
          </a:p>
        </p:txBody>
      </p:sp>
      <p:sp>
        <p:nvSpPr>
          <p:cNvPr id="47" name="1st Division box"/>
          <p:cNvSpPr txBox="1"/>
          <p:nvPr/>
        </p:nvSpPr>
        <p:spPr>
          <a:xfrm>
            <a:off x="3576638" y="2433638"/>
            <a:ext cx="13303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16</a:t>
            </a:r>
          </a:p>
        </p:txBody>
      </p:sp>
      <p:sp>
        <p:nvSpPr>
          <p:cNvPr id="49" name="1st Division box"/>
          <p:cNvSpPr txBox="1"/>
          <p:nvPr/>
        </p:nvSpPr>
        <p:spPr>
          <a:xfrm>
            <a:off x="3460750" y="2974975"/>
            <a:ext cx="20510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155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597275" y="3598863"/>
            <a:ext cx="15509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757738" y="3595688"/>
            <a:ext cx="571500" cy="7064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6</a:t>
            </a:r>
          </a:p>
        </p:txBody>
      </p:sp>
      <p:sp>
        <p:nvSpPr>
          <p:cNvPr id="54" name="1st Division box"/>
          <p:cNvSpPr txBox="1"/>
          <p:nvPr/>
        </p:nvSpPr>
        <p:spPr>
          <a:xfrm>
            <a:off x="4384675" y="4129088"/>
            <a:ext cx="18891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62</a:t>
            </a:r>
          </a:p>
        </p:txBody>
      </p:sp>
      <p:grpSp>
        <p:nvGrpSpPr>
          <p:cNvPr id="21538" name="Division Lines"/>
          <p:cNvGrpSpPr>
            <a:grpSpLocks/>
          </p:cNvGrpSpPr>
          <p:nvPr/>
        </p:nvGrpSpPr>
        <p:grpSpPr bwMode="auto">
          <a:xfrm>
            <a:off x="3511550" y="1173163"/>
            <a:ext cx="2430463" cy="669925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80619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703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539" name="1st Division box"/>
          <p:cNvSpPr txBox="1">
            <a:spLocks noChangeArrowheads="1"/>
          </p:cNvSpPr>
          <p:nvPr/>
        </p:nvSpPr>
        <p:spPr bwMode="auto">
          <a:xfrm>
            <a:off x="2668588" y="1223963"/>
            <a:ext cx="7651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31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246438" y="3328988"/>
            <a:ext cx="2651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9" grpId="0"/>
      <p:bldP spid="52" grpId="0"/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22531" name="Top Question"/>
          <p:cNvSpPr txBox="1">
            <a:spLocks noChangeArrowheads="1"/>
          </p:cNvSpPr>
          <p:nvPr/>
        </p:nvSpPr>
        <p:spPr bwMode="auto">
          <a:xfrm>
            <a:off x="755650" y="2767013"/>
            <a:ext cx="76374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8000" b="1" dirty="0">
                <a:latin typeface="Twinkl" pitchFamily="2" charset="0"/>
              </a:rPr>
              <a:t>4005 ÷ 89</a:t>
            </a:r>
          </a:p>
        </p:txBody>
      </p:sp>
      <p:sp>
        <p:nvSpPr>
          <p:cNvPr id="50" name="Top Question"/>
          <p:cNvSpPr txBox="1"/>
          <p:nvPr/>
        </p:nvSpPr>
        <p:spPr>
          <a:xfrm>
            <a:off x="671513" y="5667375"/>
            <a:ext cx="780415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Go onto the next slide to see the division process for this calculation.</a:t>
            </a:r>
          </a:p>
        </p:txBody>
      </p:sp>
      <p:sp>
        <p:nvSpPr>
          <p:cNvPr id="55" name="Top Question"/>
          <p:cNvSpPr txBox="1"/>
          <p:nvPr/>
        </p:nvSpPr>
        <p:spPr>
          <a:xfrm>
            <a:off x="755650" y="728663"/>
            <a:ext cx="76374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Complete the following calculation: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1st Division box"/>
          <p:cNvSpPr txBox="1">
            <a:spLocks noChangeArrowheads="1"/>
          </p:cNvSpPr>
          <p:nvPr/>
        </p:nvSpPr>
        <p:spPr bwMode="auto">
          <a:xfrm>
            <a:off x="5348288" y="121920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5</a:t>
            </a:r>
          </a:p>
        </p:txBody>
      </p:sp>
      <p:sp>
        <p:nvSpPr>
          <p:cNvPr id="48" name="1st Division box"/>
          <p:cNvSpPr txBox="1">
            <a:spLocks noChangeArrowheads="1"/>
          </p:cNvSpPr>
          <p:nvPr/>
        </p:nvSpPr>
        <p:spPr bwMode="auto">
          <a:xfrm>
            <a:off x="4784725" y="1223963"/>
            <a:ext cx="3381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0</a:t>
            </a:r>
          </a:p>
        </p:txBody>
      </p:sp>
      <p:sp>
        <p:nvSpPr>
          <p:cNvPr id="23556" name="First number" hidden="1"/>
          <p:cNvSpPr txBox="1">
            <a:spLocks noChangeArrowheads="1"/>
          </p:cNvSpPr>
          <p:nvPr/>
        </p:nvSpPr>
        <p:spPr bwMode="auto">
          <a:xfrm>
            <a:off x="2722563" y="1214438"/>
            <a:ext cx="762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12</a:t>
            </a:r>
          </a:p>
        </p:txBody>
      </p:sp>
      <p:sp>
        <p:nvSpPr>
          <p:cNvPr id="68" name="Fifth Statement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5 above the 5 and there is your final answer!</a:t>
            </a:r>
          </a:p>
        </p:txBody>
      </p:sp>
      <p:sp>
        <p:nvSpPr>
          <p:cNvPr id="67" name="Fifth Q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89s are there in 445?</a:t>
            </a:r>
          </a:p>
        </p:txBody>
      </p:sp>
      <p:sp>
        <p:nvSpPr>
          <p:cNvPr id="63" name="Fourth Statement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5.</a:t>
            </a:r>
          </a:p>
        </p:txBody>
      </p:sp>
      <p:sp>
        <p:nvSpPr>
          <p:cNvPr id="62" name="Fourth Q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400 minus 356?</a:t>
            </a:r>
          </a:p>
        </p:txBody>
      </p:sp>
      <p:sp>
        <p:nvSpPr>
          <p:cNvPr id="61" name="Third Statement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4 above the 0 and 356 below the 400.</a:t>
            </a:r>
          </a:p>
        </p:txBody>
      </p:sp>
      <p:sp>
        <p:nvSpPr>
          <p:cNvPr id="60" name="Third Q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89s are there in 400?</a:t>
            </a:r>
          </a:p>
        </p:txBody>
      </p:sp>
      <p:sp>
        <p:nvSpPr>
          <p:cNvPr id="59" name="Second Statement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Now drop down the 0.</a:t>
            </a:r>
          </a:p>
        </p:txBody>
      </p:sp>
      <p:sp>
        <p:nvSpPr>
          <p:cNvPr id="58" name="Second Q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What is 40 minus 0?</a:t>
            </a:r>
          </a:p>
        </p:txBody>
      </p:sp>
      <p:sp>
        <p:nvSpPr>
          <p:cNvPr id="42" name="1st Division box"/>
          <p:cNvSpPr txBox="1"/>
          <p:nvPr/>
        </p:nvSpPr>
        <p:spPr>
          <a:xfrm>
            <a:off x="3835400" y="1765300"/>
            <a:ext cx="13684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000" dirty="0">
                <a:latin typeface="Twinkl" pitchFamily="2" charset="0"/>
              </a:rPr>
              <a:t>0</a:t>
            </a:r>
          </a:p>
        </p:txBody>
      </p:sp>
      <p:sp>
        <p:nvSpPr>
          <p:cNvPr id="57" name="First Statement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Write 0 above the 0 and write 0 below the 40.</a:t>
            </a:r>
          </a:p>
        </p:txBody>
      </p:sp>
      <p:cxnSp>
        <p:nvCxnSpPr>
          <p:cNvPr id="71" name="Straight Connector 70"/>
          <p:cNvCxnSpPr/>
          <p:nvPr/>
        </p:nvCxnSpPr>
        <p:spPr>
          <a:xfrm>
            <a:off x="3246438" y="2119313"/>
            <a:ext cx="2651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irst Q"/>
          <p:cNvSpPr txBox="1"/>
          <p:nvPr/>
        </p:nvSpPr>
        <p:spPr>
          <a:xfrm>
            <a:off x="750888" y="5465763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How many 89s are there in 40?</a:t>
            </a:r>
          </a:p>
        </p:txBody>
      </p:sp>
      <p:sp>
        <p:nvSpPr>
          <p:cNvPr id="38" name="Opening"/>
          <p:cNvSpPr txBox="1"/>
          <p:nvPr/>
        </p:nvSpPr>
        <p:spPr>
          <a:xfrm>
            <a:off x="750888" y="5465763"/>
            <a:ext cx="7632700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dirty="0">
                <a:latin typeface="Twinkl" pitchFamily="2" charset="0"/>
              </a:rPr>
              <a:t>Let’s start by dividing 40 by 89 as they are both a 2 digit number.</a:t>
            </a:r>
          </a:p>
        </p:txBody>
      </p:sp>
      <p:sp>
        <p:nvSpPr>
          <p:cNvPr id="23570" name="2nd Division box"/>
          <p:cNvSpPr txBox="1">
            <a:spLocks noChangeArrowheads="1"/>
          </p:cNvSpPr>
          <p:nvPr/>
        </p:nvSpPr>
        <p:spPr bwMode="auto">
          <a:xfrm>
            <a:off x="4179888" y="1223963"/>
            <a:ext cx="4397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0</a:t>
            </a:r>
          </a:p>
        </p:txBody>
      </p:sp>
      <p:sp>
        <p:nvSpPr>
          <p:cNvPr id="21" name="2nd Answer box"/>
          <p:cNvSpPr/>
          <p:nvPr/>
        </p:nvSpPr>
        <p:spPr>
          <a:xfrm>
            <a:off x="415131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34" name="2nd answer blue box"/>
          <p:cNvSpPr txBox="1">
            <a:spLocks noChangeArrowheads="1"/>
          </p:cNvSpPr>
          <p:nvPr/>
        </p:nvSpPr>
        <p:spPr bwMode="auto">
          <a:xfrm>
            <a:off x="4208463" y="552450"/>
            <a:ext cx="376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0</a:t>
            </a:r>
          </a:p>
        </p:txBody>
      </p:sp>
      <p:sp>
        <p:nvSpPr>
          <p:cNvPr id="23573" name="1st Division box"/>
          <p:cNvSpPr txBox="1">
            <a:spLocks noChangeArrowheads="1"/>
          </p:cNvSpPr>
          <p:nvPr/>
        </p:nvSpPr>
        <p:spPr bwMode="auto">
          <a:xfrm>
            <a:off x="3681413" y="1223963"/>
            <a:ext cx="339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sp>
        <p:nvSpPr>
          <p:cNvPr id="23574" name="1st Division box"/>
          <p:cNvSpPr txBox="1">
            <a:spLocks noChangeArrowheads="1"/>
          </p:cNvSpPr>
          <p:nvPr/>
        </p:nvSpPr>
        <p:spPr bwMode="auto">
          <a:xfrm>
            <a:off x="4800600" y="1230313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0</a:t>
            </a:r>
          </a:p>
        </p:txBody>
      </p:sp>
      <p:sp>
        <p:nvSpPr>
          <p:cNvPr id="23" name="2nd Answer box"/>
          <p:cNvSpPr/>
          <p:nvPr/>
        </p:nvSpPr>
        <p:spPr>
          <a:xfrm>
            <a:off x="4703763" y="619125"/>
            <a:ext cx="498475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4" name="2nd answer blue box"/>
          <p:cNvSpPr txBox="1">
            <a:spLocks noChangeArrowheads="1"/>
          </p:cNvSpPr>
          <p:nvPr/>
        </p:nvSpPr>
        <p:spPr bwMode="auto">
          <a:xfrm>
            <a:off x="4800600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4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597275" y="2438400"/>
            <a:ext cx="10541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78" name="1st Division box"/>
          <p:cNvSpPr txBox="1">
            <a:spLocks noChangeArrowheads="1"/>
          </p:cNvSpPr>
          <p:nvPr/>
        </p:nvSpPr>
        <p:spPr bwMode="auto">
          <a:xfrm>
            <a:off x="5348288" y="1220788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5</a:t>
            </a:r>
          </a:p>
        </p:txBody>
      </p:sp>
      <p:sp>
        <p:nvSpPr>
          <p:cNvPr id="44" name="2nd Answer box"/>
          <p:cNvSpPr/>
          <p:nvPr/>
        </p:nvSpPr>
        <p:spPr>
          <a:xfrm>
            <a:off x="5256213" y="619125"/>
            <a:ext cx="500062" cy="5000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6000" b="1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45" name="2nd answer blue box"/>
          <p:cNvSpPr txBox="1">
            <a:spLocks noChangeArrowheads="1"/>
          </p:cNvSpPr>
          <p:nvPr/>
        </p:nvSpPr>
        <p:spPr bwMode="auto">
          <a:xfrm>
            <a:off x="5348288" y="552450"/>
            <a:ext cx="304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5</a:t>
            </a:r>
          </a:p>
        </p:txBody>
      </p:sp>
      <p:sp>
        <p:nvSpPr>
          <p:cNvPr id="47" name="1st Division box"/>
          <p:cNvSpPr txBox="1"/>
          <p:nvPr/>
        </p:nvSpPr>
        <p:spPr>
          <a:xfrm>
            <a:off x="3576638" y="2433638"/>
            <a:ext cx="1330325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40</a:t>
            </a:r>
          </a:p>
        </p:txBody>
      </p:sp>
      <p:sp>
        <p:nvSpPr>
          <p:cNvPr id="49" name="1st Division box"/>
          <p:cNvSpPr txBox="1"/>
          <p:nvPr/>
        </p:nvSpPr>
        <p:spPr>
          <a:xfrm>
            <a:off x="3183913" y="3042087"/>
            <a:ext cx="2654824" cy="708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35</a:t>
            </a:r>
            <a:r>
              <a:rPr lang="en-GB" sz="4000" b="1" spc="2000" dirty="0">
                <a:latin typeface="Twinkl" pitchFamily="2" charset="0"/>
              </a:rPr>
              <a:t>6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3597275" y="3598863"/>
            <a:ext cx="1550988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1st Division box"/>
          <p:cNvSpPr txBox="1"/>
          <p:nvPr/>
        </p:nvSpPr>
        <p:spPr>
          <a:xfrm>
            <a:off x="4114800" y="3595688"/>
            <a:ext cx="130810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200" dirty="0">
                <a:latin typeface="Twinkl" pitchFamily="2" charset="0"/>
              </a:rPr>
              <a:t>44</a:t>
            </a:r>
          </a:p>
        </p:txBody>
      </p:sp>
      <p:sp>
        <p:nvSpPr>
          <p:cNvPr id="54" name="1st Division box"/>
          <p:cNvSpPr txBox="1"/>
          <p:nvPr/>
        </p:nvSpPr>
        <p:spPr>
          <a:xfrm>
            <a:off x="3712128" y="4179422"/>
            <a:ext cx="268867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spc="2300" dirty="0">
                <a:latin typeface="Twinkl" pitchFamily="2" charset="0"/>
              </a:rPr>
              <a:t>44</a:t>
            </a:r>
            <a:r>
              <a:rPr lang="en-GB" sz="4000" b="1" spc="2200" dirty="0">
                <a:latin typeface="Twinkl" pitchFamily="2" charset="0"/>
              </a:rPr>
              <a:t>5</a:t>
            </a:r>
          </a:p>
        </p:txBody>
      </p:sp>
      <p:grpSp>
        <p:nvGrpSpPr>
          <p:cNvPr id="23586" name="Division Lines"/>
          <p:cNvGrpSpPr>
            <a:grpSpLocks/>
          </p:cNvGrpSpPr>
          <p:nvPr/>
        </p:nvGrpSpPr>
        <p:grpSpPr bwMode="auto">
          <a:xfrm>
            <a:off x="3511550" y="1173163"/>
            <a:ext cx="2430463" cy="669925"/>
            <a:chOff x="3555010" y="2839072"/>
            <a:chExt cx="2613782" cy="1026827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3580619" y="2839072"/>
              <a:ext cx="0" cy="1026827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555010" y="2870703"/>
              <a:ext cx="2613782" cy="0"/>
            </a:xfrm>
            <a:prstGeom prst="line">
              <a:avLst/>
            </a:prstGeom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587" name="1st Division box"/>
          <p:cNvSpPr txBox="1">
            <a:spLocks noChangeArrowheads="1"/>
          </p:cNvSpPr>
          <p:nvPr/>
        </p:nvSpPr>
        <p:spPr bwMode="auto">
          <a:xfrm>
            <a:off x="2668588" y="1223963"/>
            <a:ext cx="76517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assoon Infant Rg" panose="02000503030000020003" pitchFamily="50" charset="0"/>
              </a:defRPr>
            </a:lvl9pPr>
          </a:lstStyle>
          <a:p>
            <a:pPr algn="ctr" eaLnBrk="1" hangingPunct="1"/>
            <a:r>
              <a:rPr lang="en-GB" altLang="en-US" sz="4000" b="1" dirty="0">
                <a:latin typeface="Twinkl" pitchFamily="2" charset="0"/>
              </a:rPr>
              <a:t>89</a:t>
            </a:r>
          </a:p>
        </p:txBody>
      </p:sp>
      <p:cxnSp>
        <p:nvCxnSpPr>
          <p:cNvPr id="72" name="Straight Connector 71"/>
          <p:cNvCxnSpPr/>
          <p:nvPr/>
        </p:nvCxnSpPr>
        <p:spPr>
          <a:xfrm>
            <a:off x="3246438" y="3328988"/>
            <a:ext cx="265112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3.33333E-6 0.17639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81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-2.5E-6 0.3460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7292"/>
                                    </p:animMotion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48" grpId="0"/>
      <p:bldP spid="68" grpId="0"/>
      <p:bldP spid="67" grpId="0"/>
      <p:bldP spid="67" grpId="1"/>
      <p:bldP spid="63" grpId="0"/>
      <p:bldP spid="63" grpId="1"/>
      <p:bldP spid="62" grpId="0"/>
      <p:bldP spid="62" grpId="1"/>
      <p:bldP spid="61" grpId="0"/>
      <p:bldP spid="61" grpId="1"/>
      <p:bldP spid="60" grpId="0"/>
      <p:bldP spid="60" grpId="1"/>
      <p:bldP spid="59" grpId="0"/>
      <p:bldP spid="59" grpId="1"/>
      <p:bldP spid="58" grpId="0"/>
      <p:bldP spid="58" grpId="1"/>
      <p:bldP spid="42" grpId="0"/>
      <p:bldP spid="57" grpId="0"/>
      <p:bldP spid="57" grpId="1"/>
      <p:bldP spid="56" grpId="0"/>
      <p:bldP spid="56" grpId="1"/>
      <p:bldP spid="38" grpId="0"/>
      <p:bldP spid="38" grpId="1"/>
      <p:bldP spid="21" grpId="0" animBg="1"/>
      <p:bldP spid="34" grpId="0"/>
      <p:bldP spid="23" grpId="0" animBg="1"/>
      <p:bldP spid="24" grpId="0"/>
      <p:bldP spid="44" grpId="0" animBg="1"/>
      <p:bldP spid="45" grpId="0"/>
      <p:bldP spid="47" grpId="0"/>
      <p:bldP spid="49" grpId="0"/>
      <p:bldP spid="52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1524</TotalTime>
  <Words>552</Words>
  <Application>Microsoft Office PowerPoint</Application>
  <PresentationFormat>On-screen Show (4:3)</PresentationFormat>
  <Paragraphs>124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Sassoon Infant Md</vt:lpstr>
      <vt:lpstr>Sassoon Infant Rg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Joe Moulam</cp:lastModifiedBy>
  <cp:revision>155</cp:revision>
  <dcterms:created xsi:type="dcterms:W3CDTF">2014-10-01T16:09:27Z</dcterms:created>
  <dcterms:modified xsi:type="dcterms:W3CDTF">2019-03-06T09:41:19Z</dcterms:modified>
</cp:coreProperties>
</file>