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 showGuides="1">
      <p:cViewPr varScale="1">
        <p:scale>
          <a:sx n="68" d="100"/>
          <a:sy n="68" d="100"/>
        </p:scale>
        <p:origin x="1284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B111-8E10-4E0B-9525-CA6B47B44494}" type="datetimeFigureOut">
              <a:rPr lang="en-GB" smtClean="0"/>
              <a:t>31/05/2017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1F6A-3DEE-4DE6-A5CD-557E40B16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703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B111-8E10-4E0B-9525-CA6B47B44494}" type="datetimeFigureOut">
              <a:rPr lang="en-GB" smtClean="0"/>
              <a:t>31/05/2017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1F6A-3DEE-4DE6-A5CD-557E40B16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097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B111-8E10-4E0B-9525-CA6B47B44494}" type="datetimeFigureOut">
              <a:rPr lang="en-GB" smtClean="0"/>
              <a:t>31/05/2017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1F6A-3DEE-4DE6-A5CD-557E40B16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286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B111-8E10-4E0B-9525-CA6B47B44494}" type="datetimeFigureOut">
              <a:rPr lang="en-GB" smtClean="0"/>
              <a:t>31/05/2017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1F6A-3DEE-4DE6-A5CD-557E40B16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B111-8E10-4E0B-9525-CA6B47B44494}" type="datetimeFigureOut">
              <a:rPr lang="en-GB" smtClean="0"/>
              <a:t>31/05/2017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1F6A-3DEE-4DE6-A5CD-557E40B16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414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B111-8E10-4E0B-9525-CA6B47B44494}" type="datetimeFigureOut">
              <a:rPr lang="en-GB" smtClean="0"/>
              <a:t>31/05/2017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1F6A-3DEE-4DE6-A5CD-557E40B16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98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B111-8E10-4E0B-9525-CA6B47B44494}" type="datetimeFigureOut">
              <a:rPr lang="en-GB" smtClean="0"/>
              <a:t>31/05/2017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1F6A-3DEE-4DE6-A5CD-557E40B16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99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B111-8E10-4E0B-9525-CA6B47B44494}" type="datetimeFigureOut">
              <a:rPr lang="en-GB" smtClean="0"/>
              <a:t>31/05/2017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1F6A-3DEE-4DE6-A5CD-557E40B16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03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B111-8E10-4E0B-9525-CA6B47B44494}" type="datetimeFigureOut">
              <a:rPr lang="en-GB" smtClean="0"/>
              <a:t>31/05/2017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1F6A-3DEE-4DE6-A5CD-557E40B16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62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B111-8E10-4E0B-9525-CA6B47B44494}" type="datetimeFigureOut">
              <a:rPr lang="en-GB" smtClean="0"/>
              <a:t>31/05/2017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1F6A-3DEE-4DE6-A5CD-557E40B16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362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B111-8E10-4E0B-9525-CA6B47B44494}" type="datetimeFigureOut">
              <a:rPr lang="en-GB" smtClean="0"/>
              <a:t>31/05/2017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1F6A-3DEE-4DE6-A5CD-557E40B16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521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3B111-8E10-4E0B-9525-CA6B47B44494}" type="datetimeFigureOut">
              <a:rPr lang="en-GB" smtClean="0"/>
              <a:t>31/05/2017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71F6A-3DEE-4DE6-A5CD-557E40B16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9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96097" y="260648"/>
            <a:ext cx="5913805" cy="12258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anose="020E0502030308020204" pitchFamily="34" charset="0"/>
                <a:ea typeface="KBTinyRedWhale" panose="02000603000000000000" pitchFamily="2" charset="0"/>
              </a:rPr>
              <a:t>Editing Stations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24800" y="2042173"/>
            <a:ext cx="5370889" cy="4392692"/>
          </a:xfrm>
          <a:prstGeom prst="wedgeRoundRectCallout">
            <a:avLst>
              <a:gd name="adj1" fmla="val -62572"/>
              <a:gd name="adj2" fmla="val -26139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Maiandra GD" panose="020E0502030308020204" pitchFamily="34" charset="0"/>
                <a:ea typeface="KBTinyRedWhale" panose="02000603000000000000" pitchFamily="2" charset="0"/>
              </a:rPr>
              <a:t>Editing stations can be used during or after a written task. Instead of asking pupils to go through their whole piece of work and check it- which is often unsuccessful- they focus on one particular area to edit, meaning there is a much bigger impact on their writing.</a:t>
            </a:r>
          </a:p>
        </p:txBody>
      </p:sp>
      <p:pic>
        <p:nvPicPr>
          <p:cNvPr id="1026" name="Picture 2" descr="Kid with a Big Penc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25" y="2042173"/>
            <a:ext cx="40481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91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817530" y="260648"/>
            <a:ext cx="4270973" cy="12258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anose="020E0502030308020204" pitchFamily="34" charset="0"/>
                <a:ea typeface="KBTinyRedWhale" panose="02000603000000000000" pitchFamily="2" charset="0"/>
              </a:rPr>
              <a:t>Parenthesis</a:t>
            </a:r>
          </a:p>
        </p:txBody>
      </p:sp>
      <p:pic>
        <p:nvPicPr>
          <p:cNvPr id="4098" name="Picture 2" descr="Pirate with Treasure Map and Pirate 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250"/>
            <a:ext cx="300037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3000376" y="1619250"/>
            <a:ext cx="6489128" cy="5037503"/>
          </a:xfrm>
          <a:prstGeom prst="wedgeRoundRectCallout">
            <a:avLst>
              <a:gd name="adj1" fmla="val -64541"/>
              <a:gd name="adj2" fmla="val -575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Maiandra GD" panose="020E0502030308020204" pitchFamily="34" charset="0"/>
                <a:ea typeface="KBTinyRedWhale" panose="02000603000000000000" pitchFamily="2" charset="0"/>
              </a:rPr>
              <a:t>A parenthesis is an extra piece of information which is added to a sentence, which would still make sense without it.</a:t>
            </a:r>
          </a:p>
          <a:p>
            <a:pPr algn="ctr"/>
            <a:endParaRPr lang="en-GB" sz="2000" dirty="0">
              <a:latin typeface="Maiandra GD" panose="020E0502030308020204" pitchFamily="34" charset="0"/>
              <a:ea typeface="KBTinyRedWhale" panose="02000603000000000000" pitchFamily="2" charset="0"/>
            </a:endParaRPr>
          </a:p>
          <a:p>
            <a:pPr algn="ctr"/>
            <a:r>
              <a:rPr lang="en-GB" sz="2000" dirty="0">
                <a:latin typeface="Maiandra GD" panose="020E0502030308020204" pitchFamily="34" charset="0"/>
                <a:ea typeface="KBTinyRedWhale" panose="02000603000000000000" pitchFamily="2" charset="0"/>
              </a:rPr>
              <a:t>Jack</a:t>
            </a:r>
            <a:r>
              <a:rPr lang="en-GB" sz="2000" dirty="0">
                <a:solidFill>
                  <a:srgbClr val="C00000"/>
                </a:solidFill>
                <a:latin typeface="Maiandra GD" panose="020E0502030308020204" pitchFamily="34" charset="0"/>
                <a:ea typeface="KBTinyRedWhale" panose="02000603000000000000" pitchFamily="2" charset="0"/>
              </a:rPr>
              <a:t>, who has brown hair, </a:t>
            </a:r>
            <a:r>
              <a:rPr lang="en-GB" sz="2000" dirty="0">
                <a:latin typeface="Maiandra GD" panose="020E0502030308020204" pitchFamily="34" charset="0"/>
                <a:ea typeface="KBTinyRedWhale" panose="02000603000000000000" pitchFamily="2" charset="0"/>
              </a:rPr>
              <a:t>loves football.</a:t>
            </a:r>
          </a:p>
          <a:p>
            <a:pPr algn="ctr"/>
            <a:r>
              <a:rPr lang="en-GB" sz="2000" dirty="0">
                <a:latin typeface="Maiandra GD" panose="020E0502030308020204" pitchFamily="34" charset="0"/>
                <a:ea typeface="KBTinyRedWhale" panose="02000603000000000000" pitchFamily="2" charset="0"/>
              </a:rPr>
              <a:t>Jack loves football.</a:t>
            </a:r>
          </a:p>
          <a:p>
            <a:pPr algn="ctr"/>
            <a:endParaRPr lang="en-GB" sz="2000" dirty="0">
              <a:latin typeface="Maiandra GD" panose="020E0502030308020204" pitchFamily="34" charset="0"/>
              <a:ea typeface="KBTinyRedWhale" panose="02000603000000000000" pitchFamily="2" charset="0"/>
            </a:endParaRPr>
          </a:p>
          <a:p>
            <a:pPr algn="ctr"/>
            <a:r>
              <a:rPr lang="en-GB" sz="2000" dirty="0">
                <a:latin typeface="Maiandra GD" panose="020E0502030308020204" pitchFamily="34" charset="0"/>
                <a:ea typeface="KBTinyRedWhale" panose="02000603000000000000" pitchFamily="2" charset="0"/>
              </a:rPr>
              <a:t>Parenthesis can be inserted using commas, dashes or brackets.</a:t>
            </a:r>
          </a:p>
          <a:p>
            <a:pPr algn="ctr"/>
            <a:r>
              <a:rPr lang="en-GB" sz="2000" dirty="0">
                <a:latin typeface="Maiandra GD" panose="020E0502030308020204" pitchFamily="34" charset="0"/>
                <a:ea typeface="KBTinyRedWhale" panose="02000603000000000000" pitchFamily="2" charset="0"/>
              </a:rPr>
              <a:t>Jack</a:t>
            </a:r>
            <a:r>
              <a:rPr lang="en-GB" sz="2000" dirty="0">
                <a:solidFill>
                  <a:srgbClr val="C00000"/>
                </a:solidFill>
                <a:latin typeface="Maiandra GD" panose="020E0502030308020204" pitchFamily="34" charset="0"/>
                <a:ea typeface="KBTinyRedWhale" panose="02000603000000000000" pitchFamily="2" charset="0"/>
              </a:rPr>
              <a:t>, who has brown hair, </a:t>
            </a:r>
            <a:r>
              <a:rPr lang="en-GB" sz="2000" dirty="0">
                <a:latin typeface="Maiandra GD" panose="020E0502030308020204" pitchFamily="34" charset="0"/>
                <a:ea typeface="KBTinyRedWhale" panose="02000603000000000000" pitchFamily="2" charset="0"/>
              </a:rPr>
              <a:t>loves football.</a:t>
            </a:r>
          </a:p>
          <a:p>
            <a:pPr algn="ctr"/>
            <a:endParaRPr lang="en-GB" sz="2000" dirty="0">
              <a:latin typeface="Maiandra GD" panose="020E0502030308020204" pitchFamily="34" charset="0"/>
              <a:ea typeface="KBTinyRedWhale" panose="02000603000000000000" pitchFamily="2" charset="0"/>
            </a:endParaRPr>
          </a:p>
          <a:p>
            <a:pPr algn="ctr"/>
            <a:r>
              <a:rPr lang="en-GB" sz="2000" dirty="0">
                <a:latin typeface="Maiandra GD" panose="020E0502030308020204" pitchFamily="34" charset="0"/>
                <a:ea typeface="KBTinyRedWhale" panose="02000603000000000000" pitchFamily="2" charset="0"/>
              </a:rPr>
              <a:t>Jack </a:t>
            </a:r>
            <a:r>
              <a:rPr lang="en-GB" sz="2000" dirty="0">
                <a:solidFill>
                  <a:srgbClr val="C00000"/>
                </a:solidFill>
                <a:latin typeface="Maiandra GD" panose="020E0502030308020204" pitchFamily="34" charset="0"/>
                <a:ea typeface="KBTinyRedWhale" panose="02000603000000000000" pitchFamily="2" charset="0"/>
              </a:rPr>
              <a:t>(who has brown hair) </a:t>
            </a:r>
            <a:r>
              <a:rPr lang="en-GB" sz="2000" dirty="0">
                <a:latin typeface="Maiandra GD" panose="020E0502030308020204" pitchFamily="34" charset="0"/>
                <a:ea typeface="KBTinyRedWhale" panose="02000603000000000000" pitchFamily="2" charset="0"/>
              </a:rPr>
              <a:t>loves football.</a:t>
            </a:r>
          </a:p>
          <a:p>
            <a:pPr algn="ctr"/>
            <a:endParaRPr lang="en-GB" sz="2000" dirty="0">
              <a:latin typeface="Maiandra GD" panose="020E0502030308020204" pitchFamily="34" charset="0"/>
              <a:ea typeface="KBTinyRedWhale" panose="02000603000000000000" pitchFamily="2" charset="0"/>
            </a:endParaRPr>
          </a:p>
          <a:p>
            <a:pPr algn="ctr"/>
            <a:r>
              <a:rPr lang="en-GB" sz="2000" dirty="0">
                <a:latin typeface="Maiandra GD" panose="020E0502030308020204" pitchFamily="34" charset="0"/>
                <a:ea typeface="KBTinyRedWhale" panose="02000603000000000000" pitchFamily="2" charset="0"/>
              </a:rPr>
              <a:t>Jack </a:t>
            </a:r>
            <a:r>
              <a:rPr lang="en-GB" sz="2000" dirty="0">
                <a:solidFill>
                  <a:srgbClr val="C00000"/>
                </a:solidFill>
                <a:latin typeface="Maiandra GD" panose="020E0502030308020204" pitchFamily="34" charset="0"/>
                <a:ea typeface="KBTinyRedWhale" panose="02000603000000000000" pitchFamily="2" charset="0"/>
              </a:rPr>
              <a:t>-who has brown hair- </a:t>
            </a:r>
            <a:r>
              <a:rPr lang="en-GB" sz="2000" dirty="0">
                <a:latin typeface="Maiandra GD" panose="020E0502030308020204" pitchFamily="34" charset="0"/>
                <a:ea typeface="KBTinyRedWhale" panose="02000603000000000000" pitchFamily="2" charset="0"/>
              </a:rPr>
              <a:t>loves football.</a:t>
            </a:r>
          </a:p>
        </p:txBody>
      </p:sp>
    </p:spTree>
    <p:extLst>
      <p:ext uri="{BB962C8B-B14F-4D97-AF65-F5344CB8AC3E}">
        <p14:creationId xmlns:p14="http://schemas.microsoft.com/office/powerpoint/2010/main" val="1612909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550077" y="260648"/>
            <a:ext cx="2805883" cy="12258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anose="020E0502030308020204" pitchFamily="34" charset="0"/>
                <a:ea typeface="KBTinyRedWhale" panose="02000603000000000000" pitchFamily="2" charset="0"/>
              </a:rPr>
              <a:t>Speech</a:t>
            </a:r>
          </a:p>
        </p:txBody>
      </p:sp>
      <p:pic>
        <p:nvPicPr>
          <p:cNvPr id="3074" name="Picture 2" descr="Detective with Magnifying Gl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256" y="1158615"/>
            <a:ext cx="2616730" cy="568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128464" y="1628800"/>
            <a:ext cx="6552728" cy="5040560"/>
          </a:xfrm>
          <a:prstGeom prst="wedgeRoundRectCallout">
            <a:avLst>
              <a:gd name="adj1" fmla="val 66895"/>
              <a:gd name="adj2" fmla="val -1352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KBTinyRedWhale" panose="02000603000000000000" pitchFamily="2" charset="0"/>
              </a:rPr>
              <a:t>Have a look at the speech you have used in your writing. Is it accurate? Have you used too much or too little? Does to allow your writing to move forward?</a:t>
            </a:r>
          </a:p>
          <a:p>
            <a:pPr algn="ctr"/>
            <a:endParaRPr lang="en-GB" sz="2000" dirty="0">
              <a:latin typeface="Maiandra GD" panose="020E0502030308020204" pitchFamily="34" charset="0"/>
              <a:ea typeface="KBTinyRedWhale" panose="02000603000000000000" pitchFamily="2" charset="0"/>
            </a:endParaRPr>
          </a:p>
          <a:p>
            <a:pPr algn="ctr"/>
            <a:r>
              <a:rPr lang="en-GB" sz="2000" dirty="0">
                <a:latin typeface="Maiandra GD" panose="020E0502030308020204" pitchFamily="34" charset="0"/>
                <a:ea typeface="KBTinyRedWhale" panose="02000603000000000000" pitchFamily="2" charset="0"/>
              </a:rPr>
              <a:t>Make sure you have used consistent speech marks. </a:t>
            </a:r>
            <a:r>
              <a:rPr lang="en-GB" sz="2000" dirty="0">
                <a:solidFill>
                  <a:srgbClr val="C00000"/>
                </a:solidFill>
                <a:latin typeface="Maiandra GD" panose="020E0502030308020204" pitchFamily="34" charset="0"/>
                <a:ea typeface="KBTinyRedWhale" panose="02000603000000000000" pitchFamily="2" charset="0"/>
              </a:rPr>
              <a:t>Either “” or ‘’.</a:t>
            </a:r>
          </a:p>
          <a:p>
            <a:pPr algn="ctr"/>
            <a:endParaRPr lang="en-GB" sz="2000" dirty="0">
              <a:latin typeface="Maiandra GD" panose="020E0502030308020204" pitchFamily="34" charset="0"/>
              <a:ea typeface="KBTinyRedWhale" panose="02000603000000000000" pitchFamily="2" charset="0"/>
            </a:endParaRPr>
          </a:p>
          <a:p>
            <a:pPr algn="ctr"/>
            <a:r>
              <a:rPr lang="en-GB" sz="2000" dirty="0">
                <a:latin typeface="Maiandra GD" panose="020E0502030308020204" pitchFamily="34" charset="0"/>
                <a:ea typeface="KBTinyRedWhale" panose="02000603000000000000" pitchFamily="2" charset="0"/>
              </a:rPr>
              <a:t>Make sure your punctuation is inside your speech marks.</a:t>
            </a:r>
          </a:p>
          <a:p>
            <a:pPr algn="ctr"/>
            <a:r>
              <a:rPr lang="en-GB" sz="2000" dirty="0">
                <a:solidFill>
                  <a:srgbClr val="C00000"/>
                </a:solidFill>
                <a:latin typeface="Maiandra GD" panose="020E0502030308020204" pitchFamily="34" charset="0"/>
                <a:ea typeface="KBTinyRedWhale" panose="02000603000000000000" pitchFamily="2" charset="0"/>
              </a:rPr>
              <a:t>“Get back here now!”</a:t>
            </a:r>
          </a:p>
          <a:p>
            <a:pPr algn="ctr"/>
            <a:endParaRPr lang="en-GB" sz="2000" dirty="0">
              <a:latin typeface="Maiandra GD" panose="020E0502030308020204" pitchFamily="34" charset="0"/>
              <a:ea typeface="KBTinyRedWhale" panose="02000603000000000000" pitchFamily="2" charset="0"/>
            </a:endParaRPr>
          </a:p>
          <a:p>
            <a:pPr algn="ctr"/>
            <a:r>
              <a:rPr lang="en-GB" sz="2000" dirty="0">
                <a:latin typeface="Maiandra GD" panose="020E0502030308020204" pitchFamily="34" charset="0"/>
                <a:ea typeface="KBTinyRedWhale" panose="02000603000000000000" pitchFamily="2" charset="0"/>
              </a:rPr>
              <a:t>Make sure you show who is speaking.</a:t>
            </a:r>
          </a:p>
          <a:p>
            <a:pPr algn="ctr"/>
            <a:r>
              <a:rPr lang="en-GB" sz="2000" dirty="0">
                <a:solidFill>
                  <a:srgbClr val="C00000"/>
                </a:solidFill>
                <a:latin typeface="Maiandra GD" panose="020E0502030308020204" pitchFamily="34" charset="0"/>
                <a:ea typeface="KBTinyRedWhale" panose="02000603000000000000" pitchFamily="2" charset="0"/>
              </a:rPr>
              <a:t>“Get out of here!” Julian exclaimed,</a:t>
            </a:r>
          </a:p>
          <a:p>
            <a:pPr algn="ctr"/>
            <a:r>
              <a:rPr lang="en-GB" sz="2000" dirty="0">
                <a:solidFill>
                  <a:srgbClr val="C00000"/>
                </a:solidFill>
                <a:latin typeface="Maiandra GD" panose="020E0502030308020204" pitchFamily="34" charset="0"/>
                <a:ea typeface="KBTinyRedWhale" panose="02000603000000000000" pitchFamily="2" charset="0"/>
              </a:rPr>
              <a:t>Julian exclaimed, “Get out of here!”</a:t>
            </a:r>
          </a:p>
        </p:txBody>
      </p:sp>
    </p:spTree>
    <p:extLst>
      <p:ext uri="{BB962C8B-B14F-4D97-AF65-F5344CB8AC3E}">
        <p14:creationId xmlns:p14="http://schemas.microsoft.com/office/powerpoint/2010/main" val="683451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979973" y="260648"/>
            <a:ext cx="5946093" cy="12258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anose="020E0502030308020204" pitchFamily="34" charset="0"/>
                <a:ea typeface="KBTinyRedWhale" panose="02000603000000000000" pitchFamily="2" charset="0"/>
              </a:rPr>
              <a:t>Read Out Loud</a:t>
            </a:r>
          </a:p>
        </p:txBody>
      </p:sp>
      <p:pic>
        <p:nvPicPr>
          <p:cNvPr id="2050" name="Picture 2" descr="Kids Rea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44" y="4080818"/>
            <a:ext cx="4032448" cy="274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72480" y="1628800"/>
            <a:ext cx="2160240" cy="4104456"/>
          </a:xfrm>
          <a:prstGeom prst="wedgeRoundRectCallout">
            <a:avLst>
              <a:gd name="adj1" fmla="val 58568"/>
              <a:gd name="adj2" fmla="val 2857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Maiandra GD" panose="020E0502030308020204" pitchFamily="34" charset="0"/>
                <a:ea typeface="KBTinyRedWhale" panose="02000603000000000000" pitchFamily="2" charset="0"/>
              </a:rPr>
              <a:t>Reading out loud can help you to see where you have made mistakes, especially with missing words and tenses.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7185248" y="1811115"/>
            <a:ext cx="2160240" cy="4104456"/>
          </a:xfrm>
          <a:prstGeom prst="wedgeRoundRectCallout">
            <a:avLst>
              <a:gd name="adj1" fmla="val -62273"/>
              <a:gd name="adj2" fmla="val 3127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Maiandra GD" panose="020E0502030308020204" pitchFamily="34" charset="0"/>
                <a:ea typeface="KBTinyRedWhale" panose="02000603000000000000" pitchFamily="2" charset="0"/>
              </a:rPr>
              <a:t>Give your partner feedback on what you think of their writing. Remember to be constructive.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224808" y="1811114"/>
            <a:ext cx="3024336" cy="1856493"/>
          </a:xfrm>
          <a:prstGeom prst="wedgeRoundRectCallout">
            <a:avLst>
              <a:gd name="adj1" fmla="val -6290"/>
              <a:gd name="adj2" fmla="val 7207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Maiandra GD" panose="020E0502030308020204" pitchFamily="34" charset="0"/>
                <a:ea typeface="KBTinyRedWhale" panose="02000603000000000000" pitchFamily="2" charset="0"/>
              </a:rPr>
              <a:t>Read your writing to a partner and see if they can pick out mistakes.</a:t>
            </a:r>
          </a:p>
        </p:txBody>
      </p:sp>
    </p:spTree>
    <p:extLst>
      <p:ext uri="{BB962C8B-B14F-4D97-AF65-F5344CB8AC3E}">
        <p14:creationId xmlns:p14="http://schemas.microsoft.com/office/powerpoint/2010/main" val="683451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82496" y="260648"/>
            <a:ext cx="5541055" cy="12258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anose="020E0502030308020204" pitchFamily="34" charset="0"/>
                <a:ea typeface="KBTinyRedWhale" panose="02000603000000000000" pitchFamily="2" charset="0"/>
              </a:rPr>
              <a:t>Finishing Time</a:t>
            </a:r>
          </a:p>
        </p:txBody>
      </p:sp>
      <p:pic>
        <p:nvPicPr>
          <p:cNvPr id="16386" name="Picture 2" descr="Little Girl Flying a Pla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1604066"/>
            <a:ext cx="2088795" cy="149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Boy and Dog Flying an Airpla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29064" y="3933056"/>
            <a:ext cx="4088904" cy="283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2792760" y="1702819"/>
            <a:ext cx="5663423" cy="1789816"/>
          </a:xfrm>
          <a:prstGeom prst="wedgeRoundRectCallout">
            <a:avLst>
              <a:gd name="adj1" fmla="val -58619"/>
              <a:gd name="adj2" fmla="val -1328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Maiandra GD" panose="020E0502030308020204" pitchFamily="34" charset="0"/>
                <a:ea typeface="KBTinyRedWhale" panose="02000603000000000000" pitchFamily="2" charset="0"/>
              </a:rPr>
              <a:t>You’ve been around all of the stations and you’ve done some excellent editing to improve your writing!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472328" y="3789040"/>
            <a:ext cx="4640863" cy="2304256"/>
          </a:xfrm>
          <a:prstGeom prst="wedgeRoundRectCallout">
            <a:avLst>
              <a:gd name="adj1" fmla="val 59283"/>
              <a:gd name="adj2" fmla="val 1107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Maiandra GD" panose="020E0502030308020204" pitchFamily="34" charset="0"/>
                <a:ea typeface="KBTinyRedWhale" panose="02000603000000000000" pitchFamily="2" charset="0"/>
              </a:rPr>
              <a:t>Now it’s time to sit, read and reflect on the edits you’ve made. Are there any other changes you think you could do to improve your writing even further?</a:t>
            </a:r>
          </a:p>
        </p:txBody>
      </p:sp>
    </p:spTree>
    <p:extLst>
      <p:ext uri="{BB962C8B-B14F-4D97-AF65-F5344CB8AC3E}">
        <p14:creationId xmlns:p14="http://schemas.microsoft.com/office/powerpoint/2010/main" val="2640860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555410" y="140322"/>
            <a:ext cx="2795227" cy="12258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anose="020E0502030308020204" pitchFamily="34" charset="0"/>
                <a:ea typeface="KBTinyRedWhale" panose="02000603000000000000" pitchFamily="2" charset="0"/>
              </a:rPr>
              <a:t>Targets</a:t>
            </a:r>
          </a:p>
        </p:txBody>
      </p:sp>
      <p:pic>
        <p:nvPicPr>
          <p:cNvPr id="15364" name="Picture 4" descr="Farmer Bo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5500"/>
            <a:ext cx="3238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3440832" y="1702819"/>
            <a:ext cx="5760640" cy="4534493"/>
          </a:xfrm>
          <a:prstGeom prst="wedgeRoundRectCallout">
            <a:avLst>
              <a:gd name="adj1" fmla="val -57339"/>
              <a:gd name="adj2" fmla="val 753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Maiandra GD" panose="020E0502030308020204" pitchFamily="34" charset="0"/>
                <a:ea typeface="KBTinyRedWhale" panose="02000603000000000000" pitchFamily="2" charset="0"/>
              </a:rPr>
              <a:t>Have a look at your writing targets.</a:t>
            </a:r>
          </a:p>
          <a:p>
            <a:pPr algn="ctr"/>
            <a:r>
              <a:rPr lang="en-GB" sz="2800" dirty="0">
                <a:solidFill>
                  <a:srgbClr val="C00000"/>
                </a:solidFill>
                <a:latin typeface="Maiandra GD" panose="020E0502030308020204" pitchFamily="34" charset="0"/>
                <a:ea typeface="KBTinyRedWhale" panose="02000603000000000000" pitchFamily="2" charset="0"/>
              </a:rPr>
              <a:t>Have you met them in this piece of writing?</a:t>
            </a:r>
          </a:p>
          <a:p>
            <a:pPr algn="ctr"/>
            <a:r>
              <a:rPr lang="en-GB" sz="2800" dirty="0">
                <a:solidFill>
                  <a:srgbClr val="FF0000"/>
                </a:solidFill>
                <a:latin typeface="Maiandra GD" panose="020E0502030308020204" pitchFamily="34" charset="0"/>
                <a:ea typeface="KBTinyRedWhale" panose="02000603000000000000" pitchFamily="2" charset="0"/>
              </a:rPr>
              <a:t>Is there something you can change so that you can meet your writing targets?</a:t>
            </a:r>
          </a:p>
          <a:p>
            <a:pPr algn="ctr"/>
            <a:r>
              <a:rPr lang="en-GB" sz="2800" dirty="0">
                <a:solidFill>
                  <a:srgbClr val="C00000"/>
                </a:solidFill>
                <a:latin typeface="Maiandra GD" panose="020E0502030308020204" pitchFamily="34" charset="0"/>
                <a:ea typeface="KBTinyRedWhale" panose="02000603000000000000" pitchFamily="2" charset="0"/>
              </a:rPr>
              <a:t>What would you give yourself as new targets for this piece of writing?</a:t>
            </a:r>
          </a:p>
        </p:txBody>
      </p:sp>
    </p:spTree>
    <p:extLst>
      <p:ext uri="{BB962C8B-B14F-4D97-AF65-F5344CB8AC3E}">
        <p14:creationId xmlns:p14="http://schemas.microsoft.com/office/powerpoint/2010/main" val="262763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58814" y="260648"/>
            <a:ext cx="3388426" cy="12258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anose="020E0502030308020204" pitchFamily="34" charset="0"/>
                <a:ea typeface="KBTinyRedWhale" panose="02000603000000000000" pitchFamily="2" charset="0"/>
              </a:rPr>
              <a:t>Openers</a:t>
            </a:r>
          </a:p>
        </p:txBody>
      </p:sp>
      <p:pic>
        <p:nvPicPr>
          <p:cNvPr id="13314" name="Picture 2" descr="Superhero Girl Rea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24" y="3589080"/>
            <a:ext cx="2883187" cy="326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6393160" y="1628800"/>
            <a:ext cx="3143143" cy="2448272"/>
          </a:xfrm>
          <a:prstGeom prst="wedgeRoundRectCallout">
            <a:avLst>
              <a:gd name="adj1" fmla="val -62696"/>
              <a:gd name="adj2" fmla="val 3032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Start with an adverb</a:t>
            </a:r>
          </a:p>
          <a:p>
            <a:pPr algn="ctr"/>
            <a:endParaRPr lang="en-GB" sz="2400" dirty="0">
              <a:latin typeface="Maiandra GD" panose="020E0502030308020204" pitchFamily="34" charset="0"/>
            </a:endParaRPr>
          </a:p>
          <a:p>
            <a:pPr algn="ctr"/>
            <a:r>
              <a:rPr lang="en-GB" sz="2400" dirty="0">
                <a:solidFill>
                  <a:srgbClr val="FF0000"/>
                </a:solidFill>
                <a:latin typeface="Maiandra GD" panose="020E0502030308020204" pitchFamily="34" charset="0"/>
              </a:rPr>
              <a:t>Quietly and quickly</a:t>
            </a:r>
            <a:r>
              <a:rPr lang="en-GB" sz="2400" dirty="0">
                <a:latin typeface="Maiandra GD" panose="020E0502030308020204" pitchFamily="34" charset="0"/>
              </a:rPr>
              <a:t>, Jennifer tiptoed towards the exit.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494144" y="4229472"/>
            <a:ext cx="3143143" cy="2448272"/>
          </a:xfrm>
          <a:prstGeom prst="wedgeRoundRectCallout">
            <a:avLst>
              <a:gd name="adj1" fmla="val -64486"/>
              <a:gd name="adj2" fmla="val 446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Start with a conjunction</a:t>
            </a:r>
          </a:p>
          <a:p>
            <a:pPr algn="ctr"/>
            <a:endParaRPr lang="en-GB" sz="2400" dirty="0">
              <a:latin typeface="Maiandra GD" panose="020E0502030308020204" pitchFamily="34" charset="0"/>
            </a:endParaRPr>
          </a:p>
          <a:p>
            <a:pPr algn="ctr"/>
            <a:r>
              <a:rPr lang="en-GB" sz="2400" dirty="0">
                <a:solidFill>
                  <a:srgbClr val="FF0000"/>
                </a:solidFill>
                <a:latin typeface="Maiandra GD" panose="020E0502030308020204" pitchFamily="34" charset="0"/>
              </a:rPr>
              <a:t>Meanwhile</a:t>
            </a:r>
            <a:r>
              <a:rPr lang="en-GB" sz="2400" dirty="0">
                <a:latin typeface="Maiandra GD" panose="020E0502030308020204" pitchFamily="34" charset="0"/>
              </a:rPr>
              <a:t>, she fell asleep under the warmth of the sun.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204090" y="1591052"/>
            <a:ext cx="3143143" cy="2448272"/>
          </a:xfrm>
          <a:prstGeom prst="wedgeRoundRectCallout">
            <a:avLst>
              <a:gd name="adj1" fmla="val 55166"/>
              <a:gd name="adj2" fmla="val 3639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Start with a verb.</a:t>
            </a:r>
          </a:p>
          <a:p>
            <a:pPr algn="ctr"/>
            <a:endParaRPr lang="en-GB" sz="2400" dirty="0">
              <a:latin typeface="Maiandra GD" panose="020E0502030308020204" pitchFamily="34" charset="0"/>
            </a:endParaRPr>
          </a:p>
          <a:p>
            <a:pPr algn="ctr"/>
            <a:r>
              <a:rPr lang="en-GB" sz="2400" dirty="0">
                <a:solidFill>
                  <a:srgbClr val="FF0000"/>
                </a:solidFill>
                <a:latin typeface="Maiandra GD" panose="020E0502030308020204" pitchFamily="34" charset="0"/>
              </a:rPr>
              <a:t>Running </a:t>
            </a:r>
            <a:r>
              <a:rPr lang="en-GB" sz="2400" dirty="0">
                <a:latin typeface="Maiandra GD" panose="020E0502030308020204" pitchFamily="34" charset="0"/>
              </a:rPr>
              <a:t>through the dense forest, Milly gasped for breath.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204090" y="4191724"/>
            <a:ext cx="3143143" cy="2448272"/>
          </a:xfrm>
          <a:prstGeom prst="wedgeRoundRectCallout">
            <a:avLst>
              <a:gd name="adj1" fmla="val 53758"/>
              <a:gd name="adj2" fmla="val -2806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Start with a simile.</a:t>
            </a:r>
          </a:p>
          <a:p>
            <a:pPr algn="ctr"/>
            <a:endParaRPr lang="en-GB" sz="2400" dirty="0">
              <a:latin typeface="Maiandra GD" panose="020E0502030308020204" pitchFamily="34" charset="0"/>
            </a:endParaRPr>
          </a:p>
          <a:p>
            <a:pPr algn="ctr"/>
            <a:r>
              <a:rPr lang="en-GB" sz="2400" dirty="0">
                <a:solidFill>
                  <a:srgbClr val="FF0000"/>
                </a:solidFill>
                <a:latin typeface="Maiandra GD" panose="020E0502030308020204" pitchFamily="34" charset="0"/>
              </a:rPr>
              <a:t>Like a roaring lion</a:t>
            </a:r>
            <a:r>
              <a:rPr lang="en-GB" sz="2400" dirty="0">
                <a:latin typeface="Maiandra GD" panose="020E0502030308020204" pitchFamily="34" charset="0"/>
              </a:rPr>
              <a:t>, the waves crashed loudly on the shore.</a:t>
            </a:r>
          </a:p>
        </p:txBody>
      </p:sp>
      <p:sp>
        <p:nvSpPr>
          <p:cNvPr id="10" name="Rounded Rectangular Callout 4"/>
          <p:cNvSpPr/>
          <p:nvPr/>
        </p:nvSpPr>
        <p:spPr>
          <a:xfrm>
            <a:off x="3611697" y="1730172"/>
            <a:ext cx="2397440" cy="1698828"/>
          </a:xfrm>
          <a:prstGeom prst="wedgeRoundRectCallout">
            <a:avLst>
              <a:gd name="adj1" fmla="val -5221"/>
              <a:gd name="adj2" fmla="val 5746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Make sure you vary the openers you use.</a:t>
            </a:r>
          </a:p>
        </p:txBody>
      </p:sp>
    </p:spTree>
    <p:extLst>
      <p:ext uri="{BB962C8B-B14F-4D97-AF65-F5344CB8AC3E}">
        <p14:creationId xmlns:p14="http://schemas.microsoft.com/office/powerpoint/2010/main" val="263042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540837" y="260648"/>
            <a:ext cx="4824378" cy="12258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anose="020E0502030308020204" pitchFamily="34" charset="0"/>
                <a:ea typeface="KBTinyRedWhale" panose="02000603000000000000" pitchFamily="2" charset="0"/>
              </a:rPr>
              <a:t>Genius Time</a:t>
            </a:r>
          </a:p>
        </p:txBody>
      </p:sp>
      <p:pic>
        <p:nvPicPr>
          <p:cNvPr id="14338" name="Picture 2" descr="Teacher's De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07" y="2895140"/>
            <a:ext cx="4762500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4953026" y="1702819"/>
            <a:ext cx="4721387" cy="3382365"/>
          </a:xfrm>
          <a:prstGeom prst="wedgeRoundRectCallout">
            <a:avLst>
              <a:gd name="adj1" fmla="val -63150"/>
              <a:gd name="adj2" fmla="val -1320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KBTinyRedWhale" panose="02000603000000000000" pitchFamily="2" charset="0"/>
              </a:rPr>
              <a:t>Ask the Expert!</a:t>
            </a:r>
          </a:p>
          <a:p>
            <a:pPr algn="ctr"/>
            <a:r>
              <a:rPr lang="en-GB" sz="2800" dirty="0">
                <a:latin typeface="Maiandra GD" panose="020E0502030308020204" pitchFamily="34" charset="0"/>
                <a:ea typeface="KBTinyRedWhale" panose="02000603000000000000" pitchFamily="2" charset="0"/>
              </a:rPr>
              <a:t>Here’s your chance to sit down with your teacher and get some individual feedback and support with your writing. Make sure you use your time wisely!</a:t>
            </a:r>
          </a:p>
        </p:txBody>
      </p:sp>
    </p:spTree>
    <p:extLst>
      <p:ext uri="{BB962C8B-B14F-4D97-AF65-F5344CB8AC3E}">
        <p14:creationId xmlns:p14="http://schemas.microsoft.com/office/powerpoint/2010/main" val="2675344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2500" y="284932"/>
            <a:ext cx="9001000" cy="10215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anose="020E0502030308020204" pitchFamily="34" charset="0"/>
                <a:ea typeface="KBTinyRedWhale" panose="02000603000000000000" pitchFamily="2" charset="0"/>
              </a:rPr>
              <a:t>Capital Letters and Full Stops</a:t>
            </a:r>
          </a:p>
        </p:txBody>
      </p:sp>
      <p:pic>
        <p:nvPicPr>
          <p:cNvPr id="12290" name="Picture 2" descr="Boy with Penc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2348880"/>
            <a:ext cx="27813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3224808" y="1772816"/>
            <a:ext cx="6552728" cy="2232248"/>
          </a:xfrm>
          <a:prstGeom prst="wedgeRoundRectCallout">
            <a:avLst>
              <a:gd name="adj1" fmla="val -63870"/>
              <a:gd name="adj2" fmla="val -2696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KBTinyRedWhale" panose="02000603000000000000" pitchFamily="2" charset="0"/>
              </a:rPr>
              <a:t>Capital Letters</a:t>
            </a:r>
          </a:p>
          <a:p>
            <a:pPr algn="ctr"/>
            <a:r>
              <a:rPr lang="en-GB" sz="2400" dirty="0">
                <a:latin typeface="Maiandra GD" panose="020E0502030308020204" pitchFamily="34" charset="0"/>
                <a:ea typeface="KBTinyRedWhale" panose="02000603000000000000" pitchFamily="2" charset="0"/>
              </a:rPr>
              <a:t>Capital letters for:</a:t>
            </a:r>
          </a:p>
          <a:p>
            <a:r>
              <a:rPr lang="en-GB" sz="2400" u="sng" dirty="0">
                <a:latin typeface="Maiandra GD" panose="020E0502030308020204" pitchFamily="34" charset="0"/>
                <a:ea typeface="KBTinyRedWhale" panose="02000603000000000000" pitchFamily="2" charset="0"/>
              </a:rPr>
              <a:t>Proper nouns</a:t>
            </a:r>
            <a:r>
              <a:rPr lang="en-GB" sz="2400" dirty="0">
                <a:latin typeface="Maiandra GD" panose="020E0502030308020204" pitchFamily="34" charset="0"/>
                <a:ea typeface="KBTinyRedWhale" panose="02000603000000000000" pitchFamily="2" charset="0"/>
              </a:rPr>
              <a:t>: Names (</a:t>
            </a:r>
            <a:r>
              <a:rPr lang="en-GB" sz="2400" dirty="0">
                <a:solidFill>
                  <a:srgbClr val="FF0000"/>
                </a:solidFill>
                <a:latin typeface="Maiandra GD" panose="020E0502030308020204" pitchFamily="34" charset="0"/>
                <a:ea typeface="KBTinyRedWhale" panose="02000603000000000000" pitchFamily="2" charset="0"/>
              </a:rPr>
              <a:t>S</a:t>
            </a:r>
            <a:r>
              <a:rPr lang="en-GB" sz="2400" dirty="0">
                <a:latin typeface="Maiandra GD" panose="020E0502030308020204" pitchFamily="34" charset="0"/>
                <a:ea typeface="KBTinyRedWhale" panose="02000603000000000000" pitchFamily="2" charset="0"/>
              </a:rPr>
              <a:t>teven), Places (</a:t>
            </a:r>
            <a:r>
              <a:rPr lang="en-GB" sz="2400" dirty="0">
                <a:solidFill>
                  <a:srgbClr val="FF0000"/>
                </a:solidFill>
                <a:latin typeface="Maiandra GD" panose="020E0502030308020204" pitchFamily="34" charset="0"/>
                <a:ea typeface="KBTinyRedWhale" panose="02000603000000000000" pitchFamily="2" charset="0"/>
              </a:rPr>
              <a:t>L</a:t>
            </a:r>
            <a:r>
              <a:rPr lang="en-GB" sz="2400" dirty="0">
                <a:latin typeface="Maiandra GD" panose="020E0502030308020204" pitchFamily="34" charset="0"/>
                <a:ea typeface="KBTinyRedWhale" panose="02000603000000000000" pitchFamily="2" charset="0"/>
              </a:rPr>
              <a:t>ondon), Organisations (</a:t>
            </a:r>
            <a:r>
              <a:rPr lang="en-GB" sz="2400" dirty="0">
                <a:solidFill>
                  <a:srgbClr val="FF0000"/>
                </a:solidFill>
                <a:latin typeface="Maiandra GD" panose="020E0502030308020204" pitchFamily="34" charset="0"/>
                <a:ea typeface="KBTinyRedWhale" panose="02000603000000000000" pitchFamily="2" charset="0"/>
              </a:rPr>
              <a:t>N</a:t>
            </a:r>
            <a:r>
              <a:rPr lang="en-GB" sz="2400" dirty="0">
                <a:latin typeface="Maiandra GD" panose="020E0502030308020204" pitchFamily="34" charset="0"/>
                <a:ea typeface="KBTinyRedWhale" panose="02000603000000000000" pitchFamily="2" charset="0"/>
              </a:rPr>
              <a:t>utella)</a:t>
            </a:r>
          </a:p>
          <a:p>
            <a:r>
              <a:rPr lang="en-GB" sz="2400" u="sng" dirty="0">
                <a:latin typeface="Maiandra GD" panose="020E0502030308020204" pitchFamily="34" charset="0"/>
                <a:ea typeface="KBTinyRedWhale" panose="02000603000000000000" pitchFamily="2" charset="0"/>
              </a:rPr>
              <a:t>Beginning of sentences</a:t>
            </a:r>
            <a:r>
              <a:rPr lang="en-GB" sz="2400" dirty="0">
                <a:latin typeface="Maiandra GD" panose="020E0502030308020204" pitchFamily="34" charset="0"/>
                <a:ea typeface="KBTinyRedWhale" panose="02000603000000000000" pitchFamily="2" charset="0"/>
              </a:rPr>
              <a:t>: </a:t>
            </a:r>
            <a:r>
              <a:rPr lang="en-GB" sz="2400" dirty="0">
                <a:solidFill>
                  <a:srgbClr val="FF0000"/>
                </a:solidFill>
                <a:latin typeface="Maiandra GD" panose="020E0502030308020204" pitchFamily="34" charset="0"/>
                <a:ea typeface="KBTinyRedWhale" panose="02000603000000000000" pitchFamily="2" charset="0"/>
              </a:rPr>
              <a:t>T</a:t>
            </a:r>
            <a:r>
              <a:rPr lang="en-GB" sz="2400" dirty="0">
                <a:latin typeface="Maiandra GD" panose="020E0502030308020204" pitchFamily="34" charset="0"/>
                <a:ea typeface="KBTinyRedWhale" panose="02000603000000000000" pitchFamily="2" charset="0"/>
              </a:rPr>
              <a:t>he cat sat on the mat.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2909764" y="4365104"/>
            <a:ext cx="4995564" cy="2270026"/>
          </a:xfrm>
          <a:prstGeom prst="wedgeRoundRectCallout">
            <a:avLst>
              <a:gd name="adj1" fmla="val 56081"/>
              <a:gd name="adj2" fmla="val -2420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KBTinyRedWhale" panose="02000603000000000000" pitchFamily="2" charset="0"/>
              </a:rPr>
              <a:t>Full Stops</a:t>
            </a:r>
          </a:p>
          <a:p>
            <a:pPr algn="ctr"/>
            <a:r>
              <a:rPr lang="en-GB" sz="2400" dirty="0">
                <a:latin typeface="Maiandra GD" panose="020E0502030308020204" pitchFamily="34" charset="0"/>
                <a:ea typeface="KBTinyRedWhale" panose="02000603000000000000" pitchFamily="2" charset="0"/>
              </a:rPr>
              <a:t>Full stops show the end of a sentence. A sentence should make sense, contain a subject and a verb. It must have a clear, independent meaning.</a:t>
            </a:r>
          </a:p>
        </p:txBody>
      </p:sp>
      <p:pic>
        <p:nvPicPr>
          <p:cNvPr id="12292" name="Picture 4" descr="Boy Holding Penc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368" y="4149724"/>
            <a:ext cx="1640632" cy="274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745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53844" y="151770"/>
            <a:ext cx="3398325" cy="12258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anose="020E0502030308020204" pitchFamily="34" charset="0"/>
                <a:ea typeface="KBTinyRedWhale" panose="02000603000000000000" pitchFamily="2" charset="0"/>
              </a:rPr>
              <a:t>Spellings</a:t>
            </a:r>
          </a:p>
        </p:txBody>
      </p:sp>
      <p:pic>
        <p:nvPicPr>
          <p:cNvPr id="11266" name="Picture 2" descr="Buzzing Pink B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1316"/>
            <a:ext cx="299439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Blue Buzzing B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69224" y="4234780"/>
            <a:ext cx="2333386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3397954" y="1700808"/>
            <a:ext cx="5904656" cy="2016224"/>
          </a:xfrm>
          <a:prstGeom prst="wedgeRoundRectCallout">
            <a:avLst>
              <a:gd name="adj1" fmla="val -60759"/>
              <a:gd name="adj2" fmla="val -39525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Maiandra GD" panose="020E0502030308020204" pitchFamily="34" charset="0"/>
                <a:ea typeface="KBTinyRedWhale" panose="02000603000000000000" pitchFamily="2" charset="0"/>
              </a:rPr>
              <a:t>Look through your work and pick out words you are not confident you have spelled correctly.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04797" y="4437112"/>
            <a:ext cx="5688632" cy="2016224"/>
          </a:xfrm>
          <a:prstGeom prst="wedgeRoundRectCallout">
            <a:avLst>
              <a:gd name="adj1" fmla="val 59797"/>
              <a:gd name="adj2" fmla="val -13709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Maiandra GD" panose="020E0502030308020204" pitchFamily="34" charset="0"/>
                <a:ea typeface="KBTinyRedWhale" panose="02000603000000000000" pitchFamily="2" charset="0"/>
              </a:rPr>
              <a:t>Use a dictionary to find the words and replace them with the correct spelling.</a:t>
            </a:r>
          </a:p>
        </p:txBody>
      </p:sp>
    </p:spTree>
    <p:extLst>
      <p:ext uri="{BB962C8B-B14F-4D97-AF65-F5344CB8AC3E}">
        <p14:creationId xmlns:p14="http://schemas.microsoft.com/office/powerpoint/2010/main" val="2591317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753239" y="223301"/>
            <a:ext cx="4399536" cy="12258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anose="020E0502030308020204" pitchFamily="34" charset="0"/>
                <a:ea typeface="KBTinyRedWhale" panose="02000603000000000000" pitchFamily="2" charset="0"/>
              </a:rPr>
              <a:t>Vocabulary</a:t>
            </a:r>
          </a:p>
        </p:txBody>
      </p:sp>
      <p:pic>
        <p:nvPicPr>
          <p:cNvPr id="10242" name="Picture 2" descr="Girl Sitting on Boo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1449169"/>
            <a:ext cx="259228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513441" y="1988840"/>
            <a:ext cx="5688632" cy="3910555"/>
          </a:xfrm>
          <a:prstGeom prst="wedgeRoundRectCallout">
            <a:avLst>
              <a:gd name="adj1" fmla="val -63870"/>
              <a:gd name="adj2" fmla="val -3309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Maiandra GD" panose="020E0502030308020204" pitchFamily="34" charset="0"/>
                <a:ea typeface="KBTinyRedWhale" panose="02000603000000000000" pitchFamily="2" charset="0"/>
              </a:rPr>
              <a:t>Read through your writing and think carefully about the words you have chosen. Could you have used a word which would have a better effect? </a:t>
            </a:r>
          </a:p>
          <a:p>
            <a:pPr algn="ctr"/>
            <a:endParaRPr lang="en-GB" sz="2800" dirty="0">
              <a:latin typeface="Maiandra GD" panose="020E0502030308020204" pitchFamily="34" charset="0"/>
              <a:ea typeface="KBTinyRedWhale" panose="02000603000000000000" pitchFamily="2" charset="0"/>
            </a:endParaRPr>
          </a:p>
          <a:p>
            <a:pPr algn="ctr"/>
            <a:r>
              <a:rPr lang="en-GB" sz="2800" dirty="0">
                <a:latin typeface="Maiandra GD" panose="020E0502030308020204" pitchFamily="34" charset="0"/>
                <a:ea typeface="KBTinyRedWhale" panose="02000603000000000000" pitchFamily="2" charset="0"/>
              </a:rPr>
              <a:t>Use a thesaurus to check for synonyms which would improve your writing.</a:t>
            </a:r>
          </a:p>
        </p:txBody>
      </p:sp>
    </p:spTree>
    <p:extLst>
      <p:ext uri="{BB962C8B-B14F-4D97-AF65-F5344CB8AC3E}">
        <p14:creationId xmlns:p14="http://schemas.microsoft.com/office/powerpoint/2010/main" val="2591317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0236" y="196831"/>
            <a:ext cx="9705528" cy="1123712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anose="020E0502030308020204" pitchFamily="34" charset="0"/>
                <a:ea typeface="KBTinyRedWhale" panose="02000603000000000000" pitchFamily="2" charset="0"/>
              </a:rPr>
              <a:t>Clauses and Phrases</a:t>
            </a:r>
          </a:p>
        </p:txBody>
      </p:sp>
      <p:pic>
        <p:nvPicPr>
          <p:cNvPr id="9218" name="Picture 2" descr="Boy Holding Boo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16832"/>
            <a:ext cx="28956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100236" y="1556792"/>
            <a:ext cx="6796980" cy="1872208"/>
          </a:xfrm>
          <a:prstGeom prst="wedgeRoundRectCallout">
            <a:avLst>
              <a:gd name="adj1" fmla="val 58039"/>
              <a:gd name="adj2" fmla="val 36658"/>
              <a:gd name="adj3" fmla="val 1666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Maiandra GD" panose="020E0502030308020204" pitchFamily="34" charset="0"/>
                <a:ea typeface="KBTinyRedWhale" panose="02000603000000000000" pitchFamily="2" charset="0"/>
              </a:rPr>
              <a:t>A </a:t>
            </a:r>
            <a:r>
              <a:rPr lang="en-GB" sz="2000" b="1" dirty="0">
                <a:latin typeface="Maiandra GD" panose="020E0502030308020204" pitchFamily="34" charset="0"/>
                <a:ea typeface="KBTinyRedWhale" panose="02000603000000000000" pitchFamily="2" charset="0"/>
              </a:rPr>
              <a:t>clause</a:t>
            </a:r>
            <a:r>
              <a:rPr lang="en-GB" sz="2000" dirty="0">
                <a:latin typeface="Maiandra GD" panose="020E0502030308020204" pitchFamily="34" charset="0"/>
                <a:ea typeface="KBTinyRedWhale" panose="02000603000000000000" pitchFamily="2" charset="0"/>
              </a:rPr>
              <a:t> contains a subject and a verb: </a:t>
            </a:r>
          </a:p>
          <a:p>
            <a:pPr algn="ctr"/>
            <a:r>
              <a:rPr lang="en-GB" sz="2000" dirty="0">
                <a:solidFill>
                  <a:srgbClr val="FF0000"/>
                </a:solidFill>
                <a:latin typeface="Maiandra GD" panose="020E0502030308020204" pitchFamily="34" charset="0"/>
                <a:ea typeface="KBTinyRedWhale" panose="02000603000000000000" pitchFamily="2" charset="0"/>
              </a:rPr>
              <a:t>Tara ate an apple </a:t>
            </a:r>
            <a:r>
              <a:rPr lang="en-GB" sz="2000" dirty="0">
                <a:solidFill>
                  <a:schemeClr val="tx1"/>
                </a:solidFill>
                <a:latin typeface="Maiandra GD" panose="020E0502030308020204" pitchFamily="34" charset="0"/>
                <a:ea typeface="KBTinyRedWhale" panose="02000603000000000000" pitchFamily="2" charset="0"/>
              </a:rPr>
              <a:t>after she had done her homework.</a:t>
            </a:r>
          </a:p>
          <a:p>
            <a:pPr algn="ctr"/>
            <a:endParaRPr lang="en-GB" sz="2000" dirty="0">
              <a:solidFill>
                <a:schemeClr val="tx1"/>
              </a:solidFill>
              <a:latin typeface="Maiandra GD" panose="020E0502030308020204" pitchFamily="34" charset="0"/>
              <a:ea typeface="KBTinyRedWhale" panose="02000603000000000000" pitchFamily="2" charset="0"/>
            </a:endParaRP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Maiandra GD" panose="020E0502030308020204" pitchFamily="34" charset="0"/>
                <a:ea typeface="KBTinyRedWhale" panose="02000603000000000000" pitchFamily="2" charset="0"/>
              </a:rPr>
              <a:t>A </a:t>
            </a:r>
            <a:r>
              <a:rPr lang="en-GB" sz="2000" b="1" dirty="0">
                <a:solidFill>
                  <a:schemeClr val="tx1"/>
                </a:solidFill>
                <a:latin typeface="Maiandra GD" panose="020E0502030308020204" pitchFamily="34" charset="0"/>
                <a:ea typeface="KBTinyRedWhale" panose="02000603000000000000" pitchFamily="2" charset="0"/>
              </a:rPr>
              <a:t>phrase</a:t>
            </a:r>
            <a:r>
              <a:rPr lang="en-GB" sz="2000" dirty="0">
                <a:solidFill>
                  <a:schemeClr val="tx1"/>
                </a:solidFill>
                <a:latin typeface="Maiandra GD" panose="020E0502030308020204" pitchFamily="34" charset="0"/>
                <a:ea typeface="KBTinyRedWhale" panose="02000603000000000000" pitchFamily="2" charset="0"/>
              </a:rPr>
              <a:t> is a group of words which have meaning but no subject and verb: </a:t>
            </a:r>
            <a:r>
              <a:rPr lang="en-GB" sz="2000" dirty="0">
                <a:solidFill>
                  <a:srgbClr val="FF0000"/>
                </a:solidFill>
                <a:latin typeface="Maiandra GD" panose="020E0502030308020204" pitchFamily="34" charset="0"/>
                <a:ea typeface="KBTinyRedWhale" panose="02000603000000000000" pitchFamily="2" charset="0"/>
              </a:rPr>
              <a:t>The big dog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213420" y="3645024"/>
            <a:ext cx="6796980" cy="3034308"/>
          </a:xfrm>
          <a:prstGeom prst="wedgeRoundRectCallout">
            <a:avLst>
              <a:gd name="adj1" fmla="val 57605"/>
              <a:gd name="adj2" fmla="val 10411"/>
              <a:gd name="adj3" fmla="val 1666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Maiandra GD" panose="020E0502030308020204" pitchFamily="34" charset="0"/>
                <a:ea typeface="KBTinyRedWhale" panose="02000603000000000000" pitchFamily="2" charset="0"/>
              </a:rPr>
              <a:t>Look at the positioning of the phrases and clauses within your sentences. Are they all in the same place? Would changing them improve your writing?</a:t>
            </a:r>
          </a:p>
          <a:p>
            <a:pPr algn="ctr"/>
            <a:endParaRPr lang="en-GB" sz="2000" dirty="0">
              <a:solidFill>
                <a:srgbClr val="FF0000"/>
              </a:solidFill>
              <a:latin typeface="Maiandra GD" panose="020E0502030308020204" pitchFamily="34" charset="0"/>
              <a:ea typeface="KBTinyRedWhale" panose="02000603000000000000" pitchFamily="2" charset="0"/>
            </a:endParaRP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Maiandra GD" panose="020E0502030308020204" pitchFamily="34" charset="0"/>
                <a:ea typeface="KBTinyRedWhale" panose="02000603000000000000" pitchFamily="2" charset="0"/>
              </a:rPr>
              <a:t>For example:</a:t>
            </a:r>
          </a:p>
          <a:p>
            <a:pPr algn="ctr"/>
            <a:r>
              <a:rPr lang="en-GB" sz="2000" dirty="0">
                <a:solidFill>
                  <a:srgbClr val="FF0000"/>
                </a:solidFill>
                <a:latin typeface="Maiandra GD" panose="020E0502030308020204" pitchFamily="34" charset="0"/>
                <a:ea typeface="KBTinyRedWhale" panose="02000603000000000000" pitchFamily="2" charset="0"/>
              </a:rPr>
              <a:t>She was out of breath as she ran through the forest.</a:t>
            </a:r>
          </a:p>
          <a:p>
            <a:pPr algn="ctr"/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Maiandra GD" panose="020E0502030308020204" pitchFamily="34" charset="0"/>
                <a:ea typeface="KBTinyRedWhale" panose="02000603000000000000" pitchFamily="2" charset="0"/>
              </a:rPr>
              <a:t>As she rang through the forest, she became out of breath.</a:t>
            </a:r>
          </a:p>
          <a:p>
            <a:pPr algn="ctr"/>
            <a:r>
              <a:rPr lang="en-GB" sz="2000" dirty="0">
                <a:solidFill>
                  <a:srgbClr val="002060"/>
                </a:solidFill>
                <a:latin typeface="Maiandra GD" panose="020E0502030308020204" pitchFamily="34" charset="0"/>
                <a:ea typeface="KBTinyRedWhale" panose="02000603000000000000" pitchFamily="2" charset="0"/>
              </a:rPr>
              <a:t>Running through the forest, she became out of breath.</a:t>
            </a:r>
          </a:p>
          <a:p>
            <a:pPr algn="ctr"/>
            <a:r>
              <a:rPr lang="en-GB" sz="2000" dirty="0">
                <a:solidFill>
                  <a:schemeClr val="accent4">
                    <a:lumMod val="50000"/>
                  </a:schemeClr>
                </a:solidFill>
                <a:latin typeface="Maiandra GD" panose="020E0502030308020204" pitchFamily="34" charset="0"/>
                <a:ea typeface="KBTinyRedWhale" panose="02000603000000000000" pitchFamily="2" charset="0"/>
              </a:rPr>
              <a:t>Out of breath, she ran through the forest.</a:t>
            </a:r>
          </a:p>
        </p:txBody>
      </p:sp>
    </p:spTree>
    <p:extLst>
      <p:ext uri="{BB962C8B-B14F-4D97-AF65-F5344CB8AC3E}">
        <p14:creationId xmlns:p14="http://schemas.microsoft.com/office/powerpoint/2010/main" val="2591317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629482" y="260648"/>
            <a:ext cx="4647056" cy="12258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anose="020E0502030308020204" pitchFamily="34" charset="0"/>
                <a:ea typeface="KBTinyRedWhale" panose="02000603000000000000" pitchFamily="2" charset="0"/>
              </a:rPr>
              <a:t>Punctuation</a:t>
            </a:r>
          </a:p>
        </p:txBody>
      </p:sp>
      <p:pic>
        <p:nvPicPr>
          <p:cNvPr id="8194" name="Picture 2" descr="Kids Sitting on Boo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074" y="1830972"/>
            <a:ext cx="5715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128464" y="1628800"/>
            <a:ext cx="3867565" cy="4836257"/>
          </a:xfrm>
          <a:prstGeom prst="wedgeRoundRectCallout">
            <a:avLst>
              <a:gd name="adj1" fmla="val 71084"/>
              <a:gd name="adj2" fmla="val -2023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KBTinyRedWhale" panose="02000603000000000000" pitchFamily="2" charset="0"/>
              </a:rPr>
              <a:t>Use your resources to help you spot where you have made mistakes with your punctuation.</a:t>
            </a:r>
          </a:p>
          <a:p>
            <a:pPr algn="ctr"/>
            <a:endParaRPr lang="en-GB" dirty="0">
              <a:latin typeface="Maiandra GD" panose="020E0502030308020204" pitchFamily="34" charset="0"/>
              <a:ea typeface="KBTinyRedWhale" panose="02000603000000000000" pitchFamily="2" charset="0"/>
            </a:endParaRPr>
          </a:p>
          <a:p>
            <a:pPr algn="ctr"/>
            <a:r>
              <a:rPr lang="en-GB" dirty="0">
                <a:solidFill>
                  <a:srgbClr val="FF0000"/>
                </a:solidFill>
                <a:latin typeface="Maiandra GD" panose="020E0502030308020204" pitchFamily="34" charset="0"/>
                <a:ea typeface="KBTinyRedWhale" panose="02000603000000000000" pitchFamily="2" charset="0"/>
              </a:rPr>
              <a:t>Full stops and capital letters</a:t>
            </a:r>
            <a:r>
              <a:rPr lang="en-GB" dirty="0">
                <a:latin typeface="Maiandra GD" panose="020E0502030308020204" pitchFamily="34" charset="0"/>
                <a:ea typeface="KBTinyRedWhale" panose="02000603000000000000" pitchFamily="2" charset="0"/>
              </a:rPr>
              <a:t>.</a:t>
            </a:r>
          </a:p>
          <a:p>
            <a:pPr algn="ctr"/>
            <a:r>
              <a:rPr lang="en-GB" dirty="0">
                <a:solidFill>
                  <a:srgbClr val="C00000"/>
                </a:solidFill>
                <a:latin typeface="Maiandra GD" panose="020E0502030308020204" pitchFamily="34" charset="0"/>
                <a:ea typeface="KBTinyRedWhale" panose="02000603000000000000" pitchFamily="2" charset="0"/>
              </a:rPr>
              <a:t>Commas (make sure you haven’t comma spliced- joining to independent clauses with a comma).</a:t>
            </a:r>
          </a:p>
          <a:p>
            <a:pPr algn="ctr"/>
            <a:r>
              <a:rPr lang="en-GB" dirty="0">
                <a:solidFill>
                  <a:srgbClr val="FF0000"/>
                </a:solidFill>
                <a:latin typeface="Maiandra GD" panose="020E0502030308020204" pitchFamily="34" charset="0"/>
                <a:ea typeface="KBTinyRedWhale" panose="02000603000000000000" pitchFamily="2" charset="0"/>
              </a:rPr>
              <a:t>Question marks for questions.</a:t>
            </a:r>
          </a:p>
          <a:p>
            <a:pPr algn="ctr"/>
            <a:r>
              <a:rPr lang="en-GB" dirty="0">
                <a:solidFill>
                  <a:srgbClr val="C00000"/>
                </a:solidFill>
                <a:latin typeface="Maiandra GD" panose="020E0502030308020204" pitchFamily="34" charset="0"/>
                <a:ea typeface="KBTinyRedWhale" panose="02000603000000000000" pitchFamily="2" charset="0"/>
              </a:rPr>
              <a:t>Exclamation marks.</a:t>
            </a:r>
          </a:p>
          <a:p>
            <a:pPr algn="ctr"/>
            <a:r>
              <a:rPr lang="en-GB" dirty="0">
                <a:solidFill>
                  <a:srgbClr val="FF0000"/>
                </a:solidFill>
                <a:latin typeface="Maiandra GD" panose="020E0502030308020204" pitchFamily="34" charset="0"/>
                <a:ea typeface="KBTinyRedWhale" panose="02000603000000000000" pitchFamily="2" charset="0"/>
              </a:rPr>
              <a:t>Semi Colons</a:t>
            </a:r>
          </a:p>
          <a:p>
            <a:pPr algn="ctr"/>
            <a:r>
              <a:rPr lang="en-GB" dirty="0">
                <a:solidFill>
                  <a:srgbClr val="C00000"/>
                </a:solidFill>
                <a:latin typeface="Maiandra GD" panose="020E0502030308020204" pitchFamily="34" charset="0"/>
                <a:ea typeface="KBTinyRedWhale" panose="02000603000000000000" pitchFamily="2" charset="0"/>
              </a:rPr>
              <a:t>Colons</a:t>
            </a:r>
          </a:p>
          <a:p>
            <a:pPr algn="ctr"/>
            <a:r>
              <a:rPr lang="en-GB" dirty="0">
                <a:solidFill>
                  <a:srgbClr val="FF0000"/>
                </a:solidFill>
                <a:latin typeface="Maiandra GD" panose="020E0502030308020204" pitchFamily="34" charset="0"/>
                <a:ea typeface="KBTinyRedWhale" panose="02000603000000000000" pitchFamily="2" charset="0"/>
              </a:rPr>
              <a:t>Hyphens </a:t>
            </a:r>
          </a:p>
          <a:p>
            <a:pPr algn="ctr"/>
            <a:r>
              <a:rPr lang="en-GB" dirty="0">
                <a:solidFill>
                  <a:srgbClr val="C00000"/>
                </a:solidFill>
                <a:latin typeface="Maiandra GD" panose="020E0502030308020204" pitchFamily="34" charset="0"/>
                <a:ea typeface="KBTinyRedWhale" panose="02000603000000000000" pitchFamily="2" charset="0"/>
              </a:rPr>
              <a:t>Dashes</a:t>
            </a:r>
          </a:p>
          <a:p>
            <a:pPr algn="ctr"/>
            <a:r>
              <a:rPr lang="en-GB" dirty="0">
                <a:solidFill>
                  <a:srgbClr val="FF0000"/>
                </a:solidFill>
                <a:latin typeface="Maiandra GD" panose="020E0502030308020204" pitchFamily="34" charset="0"/>
                <a:ea typeface="KBTinyRedWhale" panose="02000603000000000000" pitchFamily="2" charset="0"/>
              </a:rPr>
              <a:t>Brackets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4879531" y="1628800"/>
            <a:ext cx="2151856" cy="1460265"/>
          </a:xfrm>
          <a:prstGeom prst="wedgeRoundRectCallout">
            <a:avLst>
              <a:gd name="adj1" fmla="val 75196"/>
              <a:gd name="adj2" fmla="val 400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KBTinyRedWhale" panose="02000603000000000000" pitchFamily="2" charset="0"/>
              </a:rPr>
              <a:t>Read your writing aloud. This will help you spot mistakes.</a:t>
            </a:r>
          </a:p>
        </p:txBody>
      </p:sp>
    </p:spTree>
    <p:extLst>
      <p:ext uri="{BB962C8B-B14F-4D97-AF65-F5344CB8AC3E}">
        <p14:creationId xmlns:p14="http://schemas.microsoft.com/office/powerpoint/2010/main" val="1936869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00472" y="260648"/>
            <a:ext cx="9433048" cy="112371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anose="020E0502030308020204" pitchFamily="34" charset="0"/>
                <a:ea typeface="KBTinyRedWhale" panose="02000603000000000000" pitchFamily="2" charset="0"/>
              </a:rPr>
              <a:t>Figurative language</a:t>
            </a:r>
          </a:p>
        </p:txBody>
      </p:sp>
      <p:pic>
        <p:nvPicPr>
          <p:cNvPr id="7170" name="Picture 2" descr="Little Girl Astronau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26" y="1556792"/>
            <a:ext cx="2355678" cy="339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Little Boy Astrona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224" y="3276069"/>
            <a:ext cx="2360712" cy="326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2792760" y="1570673"/>
            <a:ext cx="3024336" cy="1066239"/>
          </a:xfrm>
          <a:prstGeom prst="wedgeRoundRectCallout">
            <a:avLst>
              <a:gd name="adj1" fmla="val -64480"/>
              <a:gd name="adj2" fmla="val 5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Descriptive writing can be brought to life with the use of figurative language.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2792760" y="5085184"/>
            <a:ext cx="3672409" cy="1451536"/>
          </a:xfrm>
          <a:prstGeom prst="wedgeRoundRectCallout">
            <a:avLst>
              <a:gd name="adj1" fmla="val 61735"/>
              <a:gd name="adj2" fmla="val -1968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Personification</a:t>
            </a:r>
          </a:p>
          <a:p>
            <a:pPr algn="ctr"/>
            <a:endParaRPr lang="en-GB" sz="2000" dirty="0">
              <a:latin typeface="Maiandra GD" panose="020E0502030308020204" pitchFamily="34" charset="0"/>
            </a:endParaRPr>
          </a:p>
          <a:p>
            <a:pPr algn="ctr"/>
            <a:r>
              <a:rPr lang="en-GB" sz="2000" dirty="0">
                <a:latin typeface="Maiandra GD" panose="020E0502030308020204" pitchFamily="34" charset="0"/>
              </a:rPr>
              <a:t>The trees whispered to each other and the leaves danced in the wind. </a:t>
            </a:r>
          </a:p>
        </p:txBody>
      </p:sp>
      <p:sp>
        <p:nvSpPr>
          <p:cNvPr id="9" name="Rounded Rectangular Callout 7"/>
          <p:cNvSpPr/>
          <p:nvPr/>
        </p:nvSpPr>
        <p:spPr>
          <a:xfrm>
            <a:off x="2786542" y="3212892"/>
            <a:ext cx="3672409" cy="1451536"/>
          </a:xfrm>
          <a:prstGeom prst="wedgeRoundRectCallout">
            <a:avLst>
              <a:gd name="adj1" fmla="val 61735"/>
              <a:gd name="adj2" fmla="val -1968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Simile</a:t>
            </a:r>
          </a:p>
          <a:p>
            <a:pPr algn="ctr"/>
            <a:endParaRPr lang="en-GB" sz="2000" dirty="0">
              <a:latin typeface="Maiandra GD" panose="020E0502030308020204" pitchFamily="34" charset="0"/>
            </a:endParaRPr>
          </a:p>
          <a:p>
            <a:pPr algn="ctr"/>
            <a:r>
              <a:rPr lang="en-GB" sz="2000" dirty="0">
                <a:latin typeface="Maiandra GD" panose="020E0502030308020204" pitchFamily="34" charset="0"/>
              </a:rPr>
              <a:t>Like a lion hunting its prey, the waves crashed to the shore with tremendous force.</a:t>
            </a:r>
          </a:p>
        </p:txBody>
      </p:sp>
      <p:sp>
        <p:nvSpPr>
          <p:cNvPr id="10" name="Rounded Rectangular Callout 7"/>
          <p:cNvSpPr/>
          <p:nvPr/>
        </p:nvSpPr>
        <p:spPr>
          <a:xfrm>
            <a:off x="6249143" y="1556792"/>
            <a:ext cx="3108213" cy="1451536"/>
          </a:xfrm>
          <a:prstGeom prst="wedgeRoundRectCallout">
            <a:avLst>
              <a:gd name="adj1" fmla="val 10139"/>
              <a:gd name="adj2" fmla="val 5785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Metaphor</a:t>
            </a:r>
          </a:p>
          <a:p>
            <a:pPr algn="ctr"/>
            <a:r>
              <a:rPr lang="en-GB" sz="2000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n-GB" sz="2000" dirty="0">
                <a:latin typeface="Maiandra GD" panose="020E0502030308020204" pitchFamily="34" charset="0"/>
              </a:rPr>
              <a:t>The curtain shut on the events of the day and all was still in the land.</a:t>
            </a:r>
          </a:p>
        </p:txBody>
      </p:sp>
    </p:spTree>
    <p:extLst>
      <p:ext uri="{BB962C8B-B14F-4D97-AF65-F5344CB8AC3E}">
        <p14:creationId xmlns:p14="http://schemas.microsoft.com/office/powerpoint/2010/main" val="1936869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363617" y="-164195"/>
            <a:ext cx="53091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</a:t>
            </a:r>
          </a:p>
        </p:txBody>
      </p:sp>
      <p:sp>
        <p:nvSpPr>
          <p:cNvPr id="7" name="Rectangle 6"/>
          <p:cNvSpPr/>
          <p:nvPr/>
        </p:nvSpPr>
        <p:spPr>
          <a:xfrm>
            <a:off x="8262794" y="-566605"/>
            <a:ext cx="771365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</a:t>
            </a:r>
          </a:p>
        </p:txBody>
      </p:sp>
      <p:sp>
        <p:nvSpPr>
          <p:cNvPr id="8" name="Rectangle 7"/>
          <p:cNvSpPr/>
          <p:nvPr/>
        </p:nvSpPr>
        <p:spPr>
          <a:xfrm>
            <a:off x="156469" y="-124616"/>
            <a:ext cx="53091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</a:t>
            </a:r>
          </a:p>
        </p:txBody>
      </p:sp>
      <p:sp>
        <p:nvSpPr>
          <p:cNvPr id="9" name="Rectangle 8"/>
          <p:cNvSpPr/>
          <p:nvPr/>
        </p:nvSpPr>
        <p:spPr>
          <a:xfrm>
            <a:off x="871868" y="-630301"/>
            <a:ext cx="771365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38765" y="260648"/>
            <a:ext cx="4828496" cy="12258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anose="020E0502030308020204" pitchFamily="34" charset="0"/>
                <a:ea typeface="KBTinyRedWhale" panose="02000603000000000000" pitchFamily="2" charset="0"/>
              </a:rPr>
              <a:t>Semi-Colons</a:t>
            </a:r>
          </a:p>
        </p:txBody>
      </p:sp>
      <p:pic>
        <p:nvPicPr>
          <p:cNvPr id="6146" name="Picture 2" descr="Cowgirl with a Las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3" y="1995231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128463" y="1628800"/>
            <a:ext cx="4824549" cy="2520280"/>
          </a:xfrm>
          <a:prstGeom prst="wedgeRoundRectCallout">
            <a:avLst>
              <a:gd name="adj1" fmla="val 63735"/>
              <a:gd name="adj2" fmla="val -2523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 dirty="0">
                <a:latin typeface="Maiandra GD" panose="020E0502030308020204" pitchFamily="34" charset="0"/>
                <a:ea typeface="KBTinyRedWhale" panose="02000603000000000000" pitchFamily="2" charset="0"/>
              </a:rPr>
              <a:t>A semi colon links two main clauses which a closely linked. A comma cannot link them, and a full stop is too strong. The clauses link together where a conjunction might have been used:</a:t>
            </a:r>
          </a:p>
          <a:p>
            <a:endParaRPr lang="en-GB" sz="2000" dirty="0">
              <a:latin typeface="Maiandra GD" panose="020E0502030308020204" pitchFamily="34" charset="0"/>
              <a:ea typeface="KBTinyRedWhale" panose="02000603000000000000" pitchFamily="2" charset="0"/>
            </a:endParaRPr>
          </a:p>
          <a:p>
            <a:pPr algn="ctr"/>
            <a:r>
              <a:rPr lang="en-GB" sz="2000" dirty="0">
                <a:solidFill>
                  <a:srgbClr val="C00000"/>
                </a:solidFill>
                <a:latin typeface="Maiandra GD" panose="020E0502030308020204" pitchFamily="34" charset="0"/>
                <a:ea typeface="KBTinyRedWhale" panose="02000603000000000000" pitchFamily="2" charset="0"/>
              </a:rPr>
              <a:t>The railway line runs through the town; the river runs alongside it.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56681" y="4581129"/>
            <a:ext cx="6064471" cy="2084876"/>
          </a:xfrm>
          <a:prstGeom prst="wedgeRoundRectCallout">
            <a:avLst>
              <a:gd name="adj1" fmla="val 63735"/>
              <a:gd name="adj2" fmla="val -2523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 dirty="0">
                <a:latin typeface="Maiandra GD" panose="020E0502030308020204" pitchFamily="34" charset="0"/>
                <a:ea typeface="KBTinyRedWhale" panose="02000603000000000000" pitchFamily="2" charset="0"/>
              </a:rPr>
              <a:t>Semi colons can also be used in a list where the items themselves contain commas:</a:t>
            </a:r>
          </a:p>
          <a:p>
            <a:endParaRPr lang="en-GB" sz="2000" dirty="0">
              <a:solidFill>
                <a:srgbClr val="C00000"/>
              </a:solidFill>
              <a:latin typeface="Maiandra GD" panose="020E0502030308020204" pitchFamily="34" charset="0"/>
              <a:ea typeface="KBTinyRedWhale" panose="02000603000000000000" pitchFamily="2" charset="0"/>
            </a:endParaRPr>
          </a:p>
          <a:p>
            <a:r>
              <a:rPr lang="en-GB" sz="2000" dirty="0">
                <a:solidFill>
                  <a:srgbClr val="C00000"/>
                </a:solidFill>
                <a:latin typeface="Maiandra GD" panose="020E0502030308020204" pitchFamily="34" charset="0"/>
                <a:ea typeface="KBTinyRedWhale" panose="02000603000000000000" pitchFamily="2" charset="0"/>
              </a:rPr>
              <a:t>In the meeting we have Daniel Wilson, University of Barnsley; </a:t>
            </a:r>
            <a:r>
              <a:rPr lang="en-GB" sz="2000" dirty="0" err="1">
                <a:solidFill>
                  <a:srgbClr val="C00000"/>
                </a:solidFill>
                <a:latin typeface="Maiandra GD" panose="020E0502030308020204" pitchFamily="34" charset="0"/>
                <a:ea typeface="KBTinyRedWhale" panose="02000603000000000000" pitchFamily="2" charset="0"/>
              </a:rPr>
              <a:t>Tajah</a:t>
            </a:r>
            <a:r>
              <a:rPr lang="en-GB" sz="2000" dirty="0">
                <a:solidFill>
                  <a:srgbClr val="C00000"/>
                </a:solidFill>
                <a:latin typeface="Maiandra GD" panose="020E0502030308020204" pitchFamily="34" charset="0"/>
                <a:ea typeface="KBTinyRedWhale" panose="02000603000000000000" pitchFamily="2" charset="0"/>
              </a:rPr>
              <a:t> Watson, Furness; Chris Custard, London and Mrs Syrup, New Zealand.</a:t>
            </a:r>
          </a:p>
        </p:txBody>
      </p:sp>
    </p:spTree>
    <p:extLst>
      <p:ext uri="{BB962C8B-B14F-4D97-AF65-F5344CB8AC3E}">
        <p14:creationId xmlns:p14="http://schemas.microsoft.com/office/powerpoint/2010/main" val="2913676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528426" y="260648"/>
            <a:ext cx="2849173" cy="12258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anose="020E0502030308020204" pitchFamily="34" charset="0"/>
                <a:ea typeface="KBTinyRedWhale" panose="02000603000000000000" pitchFamily="2" charset="0"/>
              </a:rPr>
              <a:t>Colons</a:t>
            </a:r>
          </a:p>
        </p:txBody>
      </p:sp>
      <p:pic>
        <p:nvPicPr>
          <p:cNvPr id="5122" name="Picture 2" descr="Cowgirl Riding a Hor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2095500"/>
            <a:ext cx="40576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4736976" y="1628800"/>
            <a:ext cx="4896544" cy="4836257"/>
          </a:xfrm>
          <a:prstGeom prst="wedgeRoundRectCallout">
            <a:avLst>
              <a:gd name="adj1" fmla="val -77369"/>
              <a:gd name="adj2" fmla="val -1230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Maiandra GD" panose="020E0502030308020204" pitchFamily="34" charset="0"/>
                <a:ea typeface="KBTinyRedWhale" panose="02000603000000000000" pitchFamily="2" charset="0"/>
              </a:rPr>
              <a:t>To introduce an idea</a:t>
            </a:r>
          </a:p>
          <a:p>
            <a:pPr algn="ctr"/>
            <a:r>
              <a:rPr lang="en-GB" sz="2400" dirty="0">
                <a:solidFill>
                  <a:srgbClr val="C00000"/>
                </a:solidFill>
                <a:latin typeface="Maiandra GD" panose="020E0502030308020204" pitchFamily="34" charset="0"/>
                <a:ea typeface="KBTinyRedWhale" panose="02000603000000000000" pitchFamily="2" charset="0"/>
              </a:rPr>
              <a:t>The glue won’t stick straight away: press on firmly.</a:t>
            </a:r>
          </a:p>
          <a:p>
            <a:pPr algn="ctr"/>
            <a:endParaRPr lang="en-GB" sz="2400" dirty="0">
              <a:latin typeface="Maiandra GD" panose="020E0502030308020204" pitchFamily="34" charset="0"/>
              <a:ea typeface="KBTinyRedWhale" panose="02000603000000000000" pitchFamily="2" charset="0"/>
            </a:endParaRPr>
          </a:p>
          <a:p>
            <a:pPr algn="ctr"/>
            <a:r>
              <a:rPr lang="en-GB" sz="2400" dirty="0">
                <a:latin typeface="Maiandra GD" panose="020E0502030308020204" pitchFamily="34" charset="0"/>
                <a:ea typeface="KBTinyRedWhale" panose="02000603000000000000" pitchFamily="2" charset="0"/>
              </a:rPr>
              <a:t>To introduce a list</a:t>
            </a:r>
          </a:p>
          <a:p>
            <a:pPr algn="ctr"/>
            <a:r>
              <a:rPr lang="en-GB" sz="2400" dirty="0">
                <a:solidFill>
                  <a:srgbClr val="C00000"/>
                </a:solidFill>
                <a:latin typeface="Maiandra GD" panose="020E0502030308020204" pitchFamily="34" charset="0"/>
                <a:ea typeface="KBTinyRedWhale" panose="02000603000000000000" pitchFamily="2" charset="0"/>
              </a:rPr>
              <a:t>To make a sandwich, you will need: bread, ham and butter.</a:t>
            </a:r>
          </a:p>
          <a:p>
            <a:pPr algn="ctr"/>
            <a:endParaRPr lang="en-GB" sz="2400" dirty="0">
              <a:latin typeface="Maiandra GD" panose="020E0502030308020204" pitchFamily="34" charset="0"/>
              <a:ea typeface="KBTinyRedWhale" panose="02000603000000000000" pitchFamily="2" charset="0"/>
            </a:endParaRPr>
          </a:p>
          <a:p>
            <a:pPr algn="ctr"/>
            <a:r>
              <a:rPr lang="en-GB" sz="2400" dirty="0">
                <a:latin typeface="Maiandra GD" panose="020E0502030308020204" pitchFamily="34" charset="0"/>
                <a:ea typeface="KBTinyRedWhale" panose="02000603000000000000" pitchFamily="2" charset="0"/>
              </a:rPr>
              <a:t>To introduce quoted material</a:t>
            </a:r>
          </a:p>
          <a:p>
            <a:pPr algn="ctr"/>
            <a:r>
              <a:rPr lang="en-GB" sz="2400" dirty="0">
                <a:solidFill>
                  <a:srgbClr val="C00000"/>
                </a:solidFill>
                <a:latin typeface="Maiandra GD" panose="020E0502030308020204" pitchFamily="34" charset="0"/>
                <a:ea typeface="KBTinyRedWhale" panose="02000603000000000000" pitchFamily="2" charset="0"/>
              </a:rPr>
              <a:t>My favourite quote from Shakespeare is: ‘To be or not to be, that is the question.’</a:t>
            </a:r>
          </a:p>
        </p:txBody>
      </p:sp>
      <p:sp>
        <p:nvSpPr>
          <p:cNvPr id="8" name="Rectangle 7"/>
          <p:cNvSpPr/>
          <p:nvPr/>
        </p:nvSpPr>
        <p:spPr>
          <a:xfrm>
            <a:off x="8604822" y="-247269"/>
            <a:ext cx="5245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7215032" y="-566605"/>
            <a:ext cx="771365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0268" y="-124616"/>
            <a:ext cx="5245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15622" y="-530489"/>
            <a:ext cx="771365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12909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1046</Words>
  <Application>Microsoft Office PowerPoint</Application>
  <PresentationFormat>A4 Paper (210x297 mm)</PresentationFormat>
  <Paragraphs>128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KBTinyRedWhale</vt:lpstr>
      <vt:lpstr>Maiandra GD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staffrm</dc:creator>
  <cp:lastModifiedBy>Rachel Turner</cp:lastModifiedBy>
  <cp:revision>21</cp:revision>
  <cp:lastPrinted>2017-05-31T14:05:45Z</cp:lastPrinted>
  <dcterms:created xsi:type="dcterms:W3CDTF">2017-05-25T06:49:08Z</dcterms:created>
  <dcterms:modified xsi:type="dcterms:W3CDTF">2017-05-31T14:15:15Z</dcterms:modified>
</cp:coreProperties>
</file>