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82" r:id="rId5"/>
    <p:sldId id="256" r:id="rId6"/>
    <p:sldId id="301" r:id="rId7"/>
    <p:sldId id="363" r:id="rId8"/>
    <p:sldId id="383" r:id="rId9"/>
    <p:sldId id="393" r:id="rId10"/>
    <p:sldId id="394" r:id="rId11"/>
    <p:sldId id="366" r:id="rId12"/>
    <p:sldId id="369" r:id="rId13"/>
    <p:sldId id="367" r:id="rId14"/>
    <p:sldId id="370" r:id="rId15"/>
    <p:sldId id="368" r:id="rId16"/>
    <p:sldId id="385" r:id="rId17"/>
    <p:sldId id="386" r:id="rId18"/>
    <p:sldId id="387" r:id="rId19"/>
    <p:sldId id="395" r:id="rId20"/>
    <p:sldId id="396" r:id="rId21"/>
    <p:sldId id="397" r:id="rId22"/>
    <p:sldId id="388" r:id="rId23"/>
    <p:sldId id="378" r:id="rId24"/>
    <p:sldId id="3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EEF7E9"/>
    <a:srgbClr val="F5D7F1"/>
    <a:srgbClr val="FFCC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6431D-C322-4F59-8E8C-3B12DAE08B4C}" v="7" dt="2019-06-19T11:43:33.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114" d="100"/>
          <a:sy n="114" d="100"/>
        </p:scale>
        <p:origin x="14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DFE6431D-C322-4F59-8E8C-3B12DAE08B4C}"/>
    <pc:docChg chg="undo modSld">
      <pc:chgData name="Jan Fitzpatrick" userId="d1b284ec-d1dd-4765-b823-b34899491c26" providerId="ADAL" clId="{DFE6431D-C322-4F59-8E8C-3B12DAE08B4C}" dt="2019-06-19T11:59:57.694" v="181" actId="20577"/>
      <pc:docMkLst>
        <pc:docMk/>
      </pc:docMkLst>
      <pc:sldChg chg="addSp delSp modSp">
        <pc:chgData name="Jan Fitzpatrick" userId="d1b284ec-d1dd-4765-b823-b34899491c26" providerId="ADAL" clId="{DFE6431D-C322-4F59-8E8C-3B12DAE08B4C}" dt="2019-06-19T11:40:53.738" v="9" actId="11529"/>
        <pc:sldMkLst>
          <pc:docMk/>
          <pc:sldMk cId="36917022" sldId="360"/>
        </pc:sldMkLst>
        <pc:spChg chg="add del mod ord">
          <ac:chgData name="Jan Fitzpatrick" userId="d1b284ec-d1dd-4765-b823-b34899491c26" providerId="ADAL" clId="{DFE6431D-C322-4F59-8E8C-3B12DAE08B4C}" dt="2019-06-19T11:40:53.738" v="9" actId="11529"/>
          <ac:spMkLst>
            <pc:docMk/>
            <pc:sldMk cId="36917022" sldId="360"/>
            <ac:spMk id="2" creationId="{6CD4C768-7FF1-45B3-B220-BBE42DCA735E}"/>
          </ac:spMkLst>
        </pc:spChg>
        <pc:spChg chg="ord">
          <ac:chgData name="Jan Fitzpatrick" userId="d1b284ec-d1dd-4765-b823-b34899491c26" providerId="ADAL" clId="{DFE6431D-C322-4F59-8E8C-3B12DAE08B4C}" dt="2019-06-19T11:40:51.425" v="7" actId="171"/>
          <ac:spMkLst>
            <pc:docMk/>
            <pc:sldMk cId="36917022" sldId="360"/>
            <ac:spMk id="19" creationId="{5252A847-DE45-4FA3-A1F8-EEBEB845FF8E}"/>
          </ac:spMkLst>
        </pc:spChg>
        <pc:spChg chg="ord">
          <ac:chgData name="Jan Fitzpatrick" userId="d1b284ec-d1dd-4765-b823-b34899491c26" providerId="ADAL" clId="{DFE6431D-C322-4F59-8E8C-3B12DAE08B4C}" dt="2019-06-19T11:40:50.980" v="6" actId="167"/>
          <ac:spMkLst>
            <pc:docMk/>
            <pc:sldMk cId="36917022" sldId="360"/>
            <ac:spMk id="62" creationId="{45F4BE15-BD66-4123-93DE-AC465C85EF0E}"/>
          </ac:spMkLst>
        </pc:spChg>
      </pc:sldChg>
      <pc:sldChg chg="modSp">
        <pc:chgData name="Jan Fitzpatrick" userId="d1b284ec-d1dd-4765-b823-b34899491c26" providerId="ADAL" clId="{DFE6431D-C322-4F59-8E8C-3B12DAE08B4C}" dt="2019-06-19T11:41:44.398" v="13" actId="20577"/>
        <pc:sldMkLst>
          <pc:docMk/>
          <pc:sldMk cId="3779971221" sldId="369"/>
        </pc:sldMkLst>
        <pc:graphicFrameChg chg="modGraphic">
          <ac:chgData name="Jan Fitzpatrick" userId="d1b284ec-d1dd-4765-b823-b34899491c26" providerId="ADAL" clId="{DFE6431D-C322-4F59-8E8C-3B12DAE08B4C}" dt="2019-06-19T11:41:44.398" v="13" actId="20577"/>
          <ac:graphicFrameMkLst>
            <pc:docMk/>
            <pc:sldMk cId="3779971221" sldId="369"/>
            <ac:graphicFrameMk id="119" creationId="{92742F42-2DD8-42CB-87D8-BA033CF748DC}"/>
          </ac:graphicFrameMkLst>
        </pc:graphicFrameChg>
      </pc:sldChg>
      <pc:sldChg chg="modSp">
        <pc:chgData name="Jan Fitzpatrick" userId="d1b284ec-d1dd-4765-b823-b34899491c26" providerId="ADAL" clId="{DFE6431D-C322-4F59-8E8C-3B12DAE08B4C}" dt="2019-06-19T11:42:31.774" v="15" actId="6549"/>
        <pc:sldMkLst>
          <pc:docMk/>
          <pc:sldMk cId="3924064677" sldId="370"/>
        </pc:sldMkLst>
        <pc:spChg chg="mod">
          <ac:chgData name="Jan Fitzpatrick" userId="d1b284ec-d1dd-4765-b823-b34899491c26" providerId="ADAL" clId="{DFE6431D-C322-4F59-8E8C-3B12DAE08B4C}" dt="2019-06-19T11:42:31.774" v="15" actId="6549"/>
          <ac:spMkLst>
            <pc:docMk/>
            <pc:sldMk cId="3924064677" sldId="370"/>
            <ac:spMk id="19" creationId="{5252A847-DE45-4FA3-A1F8-EEBEB845FF8E}"/>
          </ac:spMkLst>
        </pc:spChg>
      </pc:sldChg>
      <pc:sldChg chg="modSp">
        <pc:chgData name="Jan Fitzpatrick" userId="d1b284ec-d1dd-4765-b823-b34899491c26" providerId="ADAL" clId="{DFE6431D-C322-4F59-8E8C-3B12DAE08B4C}" dt="2019-06-19T11:43:33.110" v="58"/>
        <pc:sldMkLst>
          <pc:docMk/>
          <pc:sldMk cId="1398239588" sldId="386"/>
        </pc:sldMkLst>
        <pc:spChg chg="mod">
          <ac:chgData name="Jan Fitzpatrick" userId="d1b284ec-d1dd-4765-b823-b34899491c26" providerId="ADAL" clId="{DFE6431D-C322-4F59-8E8C-3B12DAE08B4C}" dt="2019-06-19T11:43:33.110" v="58"/>
          <ac:spMkLst>
            <pc:docMk/>
            <pc:sldMk cId="1398239588" sldId="386"/>
            <ac:spMk id="19" creationId="{5252A847-DE45-4FA3-A1F8-EEBEB845FF8E}"/>
          </ac:spMkLst>
        </pc:spChg>
      </pc:sldChg>
      <pc:sldChg chg="modSp">
        <pc:chgData name="Jan Fitzpatrick" userId="d1b284ec-d1dd-4765-b823-b34899491c26" providerId="ADAL" clId="{DFE6431D-C322-4F59-8E8C-3B12DAE08B4C}" dt="2019-06-19T11:43:23.521" v="57" actId="1076"/>
        <pc:sldMkLst>
          <pc:docMk/>
          <pc:sldMk cId="680427661" sldId="387"/>
        </pc:sldMkLst>
        <pc:spChg chg="mod">
          <ac:chgData name="Jan Fitzpatrick" userId="d1b284ec-d1dd-4765-b823-b34899491c26" providerId="ADAL" clId="{DFE6431D-C322-4F59-8E8C-3B12DAE08B4C}" dt="2019-06-19T11:43:23.521" v="57" actId="1076"/>
          <ac:spMkLst>
            <pc:docMk/>
            <pc:sldMk cId="680427661" sldId="387"/>
            <ac:spMk id="19" creationId="{5252A847-DE45-4FA3-A1F8-EEBEB845FF8E}"/>
          </ac:spMkLst>
        </pc:spChg>
      </pc:sldChg>
      <pc:sldChg chg="modSp">
        <pc:chgData name="Jan Fitzpatrick" userId="d1b284ec-d1dd-4765-b823-b34899491c26" providerId="ADAL" clId="{DFE6431D-C322-4F59-8E8C-3B12DAE08B4C}" dt="2019-06-19T11:59:57.694" v="181" actId="20577"/>
        <pc:sldMkLst>
          <pc:docMk/>
          <pc:sldMk cId="3236785607" sldId="391"/>
        </pc:sldMkLst>
        <pc:spChg chg="mod">
          <ac:chgData name="Jan Fitzpatrick" userId="d1b284ec-d1dd-4765-b823-b34899491c26" providerId="ADAL" clId="{DFE6431D-C322-4F59-8E8C-3B12DAE08B4C}" dt="2019-06-19T11:59:57.694" v="181" actId="20577"/>
          <ac:spMkLst>
            <pc:docMk/>
            <pc:sldMk cId="3236785607" sldId="391"/>
            <ac:spMk id="19" creationId="{5252A847-DE45-4FA3-A1F8-EEBEB845FF8E}"/>
          </ac:spMkLst>
        </pc:spChg>
      </pc:sldChg>
    </pc:docChg>
  </pc:docChgLst>
  <pc:docChgLst>
    <pc:chgData name="Ellan Winter" userId="9a80851c-dfd5-4a04-bafd-92bdf8926baa" providerId="ADAL" clId="{31ACAB93-40C1-47BF-B745-4AD283555B17}"/>
    <pc:docChg chg="undo custSel modSld">
      <pc:chgData name="Ellan Winter" userId="9a80851c-dfd5-4a04-bafd-92bdf8926baa" providerId="ADAL" clId="{31ACAB93-40C1-47BF-B745-4AD283555B17}" dt="2019-06-18T09:05:02.030" v="227"/>
      <pc:docMkLst>
        <pc:docMk/>
      </pc:docMkLst>
      <pc:sldChg chg="addSp delSp">
        <pc:chgData name="Ellan Winter" userId="9a80851c-dfd5-4a04-bafd-92bdf8926baa" providerId="ADAL" clId="{31ACAB93-40C1-47BF-B745-4AD283555B17}" dt="2019-06-18T09:05:02.030" v="227"/>
        <pc:sldMkLst>
          <pc:docMk/>
          <pc:sldMk cId="1869358741" sldId="366"/>
        </pc:sldMkLst>
        <pc:graphicFrameChg chg="add">
          <ac:chgData name="Ellan Winter" userId="9a80851c-dfd5-4a04-bafd-92bdf8926baa" providerId="ADAL" clId="{31ACAB93-40C1-47BF-B745-4AD283555B17}" dt="2019-06-18T09:05:02.030" v="227"/>
          <ac:graphicFrameMkLst>
            <pc:docMk/>
            <pc:sldMk cId="1869358741" sldId="366"/>
            <ac:graphicFrameMk id="12" creationId="{BCA9194E-6625-467D-BB62-650A9D041F71}"/>
          </ac:graphicFrameMkLst>
        </pc:graphicFrameChg>
        <pc:graphicFrameChg chg="del">
          <ac:chgData name="Ellan Winter" userId="9a80851c-dfd5-4a04-bafd-92bdf8926baa" providerId="ADAL" clId="{31ACAB93-40C1-47BF-B745-4AD283555B17}" dt="2019-06-18T09:05:01.619" v="226" actId="478"/>
          <ac:graphicFrameMkLst>
            <pc:docMk/>
            <pc:sldMk cId="1869358741" sldId="366"/>
            <ac:graphicFrameMk id="119" creationId="{92742F42-2DD8-42CB-87D8-BA033CF748DC}"/>
          </ac:graphicFrameMkLst>
        </pc:graphicFrameChg>
      </pc:sldChg>
      <pc:sldChg chg="modSp">
        <pc:chgData name="Ellan Winter" userId="9a80851c-dfd5-4a04-bafd-92bdf8926baa" providerId="ADAL" clId="{31ACAB93-40C1-47BF-B745-4AD283555B17}" dt="2019-06-18T09:03:59.868" v="146" actId="255"/>
        <pc:sldMkLst>
          <pc:docMk/>
          <pc:sldMk cId="2925536406" sldId="367"/>
        </pc:sldMkLst>
        <pc:spChg chg="mod">
          <ac:chgData name="Ellan Winter" userId="9a80851c-dfd5-4a04-bafd-92bdf8926baa" providerId="ADAL" clId="{31ACAB93-40C1-47BF-B745-4AD283555B17}" dt="2019-06-18T09:03:59.868" v="146" actId="255"/>
          <ac:spMkLst>
            <pc:docMk/>
            <pc:sldMk cId="2925536406" sldId="367"/>
            <ac:spMk id="11" creationId="{22ABFEEA-D104-42BA-B967-2495920C0773}"/>
          </ac:spMkLst>
        </pc:spChg>
        <pc:grpChg chg="mod">
          <ac:chgData name="Ellan Winter" userId="9a80851c-dfd5-4a04-bafd-92bdf8926baa" providerId="ADAL" clId="{31ACAB93-40C1-47BF-B745-4AD283555B17}" dt="2019-06-18T09:03:56.234" v="144"/>
          <ac:grpSpMkLst>
            <pc:docMk/>
            <pc:sldMk cId="2925536406" sldId="367"/>
            <ac:grpSpMk id="7" creationId="{A471E900-5E3D-4A9B-968C-4218FCA7088F}"/>
          </ac:grpSpMkLst>
        </pc:grpChg>
      </pc:sldChg>
      <pc:sldChg chg="modSp">
        <pc:chgData name="Ellan Winter" userId="9a80851c-dfd5-4a04-bafd-92bdf8926baa" providerId="ADAL" clId="{31ACAB93-40C1-47BF-B745-4AD283555B17}" dt="2019-06-18T09:04:54.835" v="225" actId="404"/>
        <pc:sldMkLst>
          <pc:docMk/>
          <pc:sldMk cId="3779971221" sldId="369"/>
        </pc:sldMkLst>
        <pc:graphicFrameChg chg="mod modGraphic">
          <ac:chgData name="Ellan Winter" userId="9a80851c-dfd5-4a04-bafd-92bdf8926baa" providerId="ADAL" clId="{31ACAB93-40C1-47BF-B745-4AD283555B17}" dt="2019-06-18T09:04:54.835" v="225" actId="404"/>
          <ac:graphicFrameMkLst>
            <pc:docMk/>
            <pc:sldMk cId="3779971221" sldId="369"/>
            <ac:graphicFrameMk id="119" creationId="{92742F42-2DD8-42CB-87D8-BA033CF748DC}"/>
          </ac:graphicFrameMkLst>
        </pc:graphicFrameChg>
      </pc:sldChg>
      <pc:sldChg chg="modSp">
        <pc:chgData name="Ellan Winter" userId="9a80851c-dfd5-4a04-bafd-92bdf8926baa" providerId="ADAL" clId="{31ACAB93-40C1-47BF-B745-4AD283555B17}" dt="2019-06-18T09:03:51.726" v="143" actId="207"/>
        <pc:sldMkLst>
          <pc:docMk/>
          <pc:sldMk cId="3924064677" sldId="370"/>
        </pc:sldMkLst>
        <pc:spChg chg="mod">
          <ac:chgData name="Ellan Winter" userId="9a80851c-dfd5-4a04-bafd-92bdf8926baa" providerId="ADAL" clId="{31ACAB93-40C1-47BF-B745-4AD283555B17}" dt="2019-06-18T09:03:51.726" v="143" actId="207"/>
          <ac:spMkLst>
            <pc:docMk/>
            <pc:sldMk cId="3924064677" sldId="370"/>
            <ac:spMk id="28" creationId="{928D9249-FCC8-48E5-9513-CA8CBFCFF56C}"/>
          </ac:spMkLst>
        </pc:spChg>
      </pc:sldChg>
      <pc:sldChg chg="modSp">
        <pc:chgData name="Ellan Winter" userId="9a80851c-dfd5-4a04-bafd-92bdf8926baa" providerId="ADAL" clId="{31ACAB93-40C1-47BF-B745-4AD283555B17}" dt="2019-06-18T09:01:40.840" v="48" actId="20577"/>
        <pc:sldMkLst>
          <pc:docMk/>
          <pc:sldMk cId="1323547732" sldId="377"/>
        </pc:sldMkLst>
        <pc:spChg chg="mod">
          <ac:chgData name="Ellan Winter" userId="9a80851c-dfd5-4a04-bafd-92bdf8926baa" providerId="ADAL" clId="{31ACAB93-40C1-47BF-B745-4AD283555B17}" dt="2019-06-18T09:01:40.840" v="48" actId="20577"/>
          <ac:spMkLst>
            <pc:docMk/>
            <pc:sldMk cId="1323547732" sldId="377"/>
            <ac:spMk id="22" creationId="{F38D142A-BC29-4D7E-A0A6-33FF5E03C069}"/>
          </ac:spMkLst>
        </pc:spChg>
      </pc:sldChg>
      <pc:sldChg chg="modSp">
        <pc:chgData name="Ellan Winter" userId="9a80851c-dfd5-4a04-bafd-92bdf8926baa" providerId="ADAL" clId="{31ACAB93-40C1-47BF-B745-4AD283555B17}" dt="2019-06-18T09:03:10.601" v="103" actId="207"/>
        <pc:sldMkLst>
          <pc:docMk/>
          <pc:sldMk cId="2897760472" sldId="378"/>
        </pc:sldMkLst>
        <pc:spChg chg="mod">
          <ac:chgData name="Ellan Winter" userId="9a80851c-dfd5-4a04-bafd-92bdf8926baa" providerId="ADAL" clId="{31ACAB93-40C1-47BF-B745-4AD283555B17}" dt="2019-06-18T09:03:10.601" v="103" actId="207"/>
          <ac:spMkLst>
            <pc:docMk/>
            <pc:sldMk cId="2897760472" sldId="378"/>
            <ac:spMk id="27" creationId="{D345FAB0-F1AD-4C8C-8FC6-C007BD96ADD6}"/>
          </ac:spMkLst>
        </pc:spChg>
      </pc:sldChg>
      <pc:sldChg chg="modSp">
        <pc:chgData name="Ellan Winter" userId="9a80851c-dfd5-4a04-bafd-92bdf8926baa" providerId="ADAL" clId="{31ACAB93-40C1-47BF-B745-4AD283555B17}" dt="2019-06-18T09:02:24.843" v="94" actId="20577"/>
        <pc:sldMkLst>
          <pc:docMk/>
          <pc:sldMk cId="3307657948" sldId="388"/>
        </pc:sldMkLst>
        <pc:spChg chg="mod">
          <ac:chgData name="Ellan Winter" userId="9a80851c-dfd5-4a04-bafd-92bdf8926baa" providerId="ADAL" clId="{31ACAB93-40C1-47BF-B745-4AD283555B17}" dt="2019-06-18T09:02:24.843" v="94" actId="20577"/>
          <ac:spMkLst>
            <pc:docMk/>
            <pc:sldMk cId="3307657948" sldId="388"/>
            <ac:spMk id="12" creationId="{A7AA90F2-B16B-4B7E-BB1A-46CCBAB1F9C6}"/>
          </ac:spMkLst>
        </pc:spChg>
      </pc:sldChg>
      <pc:sldChg chg="modSp">
        <pc:chgData name="Ellan Winter" userId="9a80851c-dfd5-4a04-bafd-92bdf8926baa" providerId="ADAL" clId="{31ACAB93-40C1-47BF-B745-4AD283555B17}" dt="2019-06-18T09:01:52.596" v="50" actId="207"/>
        <pc:sldMkLst>
          <pc:docMk/>
          <pc:sldMk cId="2645836990" sldId="390"/>
        </pc:sldMkLst>
        <pc:spChg chg="mod">
          <ac:chgData name="Ellan Winter" userId="9a80851c-dfd5-4a04-bafd-92bdf8926baa" providerId="ADAL" clId="{31ACAB93-40C1-47BF-B745-4AD283555B17}" dt="2019-06-18T09:01:52.596" v="50" actId="207"/>
          <ac:spMkLst>
            <pc:docMk/>
            <pc:sldMk cId="2645836990" sldId="390"/>
            <ac:spMk id="22" creationId="{F38D142A-BC29-4D7E-A0A6-33FF5E03C069}"/>
          </ac:spMkLst>
        </pc:spChg>
      </pc:sldChg>
      <pc:sldChg chg="modSp">
        <pc:chgData name="Ellan Winter" userId="9a80851c-dfd5-4a04-bafd-92bdf8926baa" providerId="ADAL" clId="{31ACAB93-40C1-47BF-B745-4AD283555B17}" dt="2019-06-18T09:02:01.845" v="54" actId="20577"/>
        <pc:sldMkLst>
          <pc:docMk/>
          <pc:sldMk cId="3236785607" sldId="391"/>
        </pc:sldMkLst>
        <pc:spChg chg="mod">
          <ac:chgData name="Ellan Winter" userId="9a80851c-dfd5-4a04-bafd-92bdf8926baa" providerId="ADAL" clId="{31ACAB93-40C1-47BF-B745-4AD283555B17}" dt="2019-06-18T09:02:01.845" v="54" actId="20577"/>
          <ac:spMkLst>
            <pc:docMk/>
            <pc:sldMk cId="3236785607" sldId="391"/>
            <ac:spMk id="22" creationId="{F38D142A-BC29-4D7E-A0A6-33FF5E03C069}"/>
          </ac:spMkLst>
        </pc:spChg>
      </pc:sldChg>
      <pc:sldChg chg="modSp">
        <pc:chgData name="Ellan Winter" userId="9a80851c-dfd5-4a04-bafd-92bdf8926baa" providerId="ADAL" clId="{31ACAB93-40C1-47BF-B745-4AD283555B17}" dt="2019-06-18T09:03:07.063" v="102" actId="207"/>
        <pc:sldMkLst>
          <pc:docMk/>
          <pc:sldMk cId="1715418920" sldId="392"/>
        </pc:sldMkLst>
        <pc:spChg chg="mod">
          <ac:chgData name="Ellan Winter" userId="9a80851c-dfd5-4a04-bafd-92bdf8926baa" providerId="ADAL" clId="{31ACAB93-40C1-47BF-B745-4AD283555B17}" dt="2019-06-18T09:03:07.063" v="102" actId="207"/>
          <ac:spMkLst>
            <pc:docMk/>
            <pc:sldMk cId="1715418920" sldId="392"/>
            <ac:spMk id="27" creationId="{D345FAB0-F1AD-4C8C-8FC6-C007BD96AD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145A2-FDB5-4F81-A56F-7F8CA17B0AFF}" type="datetimeFigureOut">
              <a:rPr lang="en-GB" smtClean="0"/>
              <a:t>21/06/2019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39F4-4337-46B4-B6F3-5BA95BDED4F1}" type="slidenum">
              <a:rPr lang="en-GB" smtClean="0"/>
              <a:t>‹#›</a:t>
            </a:fld>
            <a:endParaRPr lang="en-GB"/>
          </a:p>
        </p:txBody>
      </p:sp>
    </p:spTree>
    <p:extLst>
      <p:ext uri="{BB962C8B-B14F-4D97-AF65-F5344CB8AC3E}">
        <p14:creationId xmlns:p14="http://schemas.microsoft.com/office/powerpoint/2010/main" val="380731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lassroomsecrets.co.uk/content-domain-filter/?fwp_contentdomain=5n2" TargetMode="External"/><Relationship Id="rId7" Type="http://schemas.openxmlformats.org/officeDocument/2006/relationships/hyperlink" Target="https://classroomsecrets.co.uk/mixed-age-year-5-and-6-place-value-step-9-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ixed-age-maths/year-5-6/autumn-block-1-place-value-year-5-6/" TargetMode="External"/><Relationship Id="rId5" Type="http://schemas.openxmlformats.org/officeDocument/2006/relationships/hyperlink" Target="https://classroomsecrets.co.uk/content-domain-filter/?fwp_contentdomain=5n6" TargetMode="External"/><Relationship Id="rId4" Type="http://schemas.openxmlformats.org/officeDocument/2006/relationships/hyperlink" Target="https://classroomsecrets.co.uk/content-domain-filter/?fwp_contentdomain=5n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D97D8931-4826-468D-8A80-543987635A50}"/>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l="11749" t="24725" r="12122" b="31371"/>
          <a:stretch/>
        </p:blipFill>
        <p:spPr>
          <a:xfrm>
            <a:off x="1681385" y="808442"/>
            <a:ext cx="5753085" cy="2345576"/>
          </a:xfrm>
          <a:prstGeom prst="rect">
            <a:avLst/>
          </a:prstGeom>
        </p:spPr>
      </p:pic>
    </p:spTree>
    <p:extLst>
      <p:ext uri="{BB962C8B-B14F-4D97-AF65-F5344CB8AC3E}">
        <p14:creationId xmlns:p14="http://schemas.microsoft.com/office/powerpoint/2010/main" val="418230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each number to the nearest 10,000.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A471E900-5E3D-4A9B-968C-4218FCA7088F}"/>
              </a:ext>
            </a:extLst>
          </p:cNvPr>
          <p:cNvGrpSpPr/>
          <p:nvPr/>
        </p:nvGrpSpPr>
        <p:grpSpPr>
          <a:xfrm>
            <a:off x="1313074" y="2242716"/>
            <a:ext cx="6517852" cy="1864297"/>
            <a:chOff x="-477574" y="5557749"/>
            <a:chExt cx="4617457" cy="1026387"/>
          </a:xfrm>
        </p:grpSpPr>
        <p:sp>
          <p:nvSpPr>
            <p:cNvPr id="9" name="TextBox 8">
              <a:extLst>
                <a:ext uri="{FF2B5EF4-FFF2-40B4-BE49-F238E27FC236}">
                  <a16:creationId xmlns:a16="http://schemas.microsoft.com/office/drawing/2014/main" id="{B1EE26B4-780C-4F2A-A8F8-2E4A0449BA12}"/>
                </a:ext>
              </a:extLst>
            </p:cNvPr>
            <p:cNvSpPr txBox="1"/>
            <p:nvPr/>
          </p:nvSpPr>
          <p:spPr>
            <a:xfrm>
              <a:off x="-477574" y="5557749"/>
              <a:ext cx="2228689" cy="457505"/>
            </a:xfrm>
            <a:prstGeom prst="rect">
              <a:avLst/>
            </a:prstGeom>
            <a:solidFill>
              <a:schemeClr val="bg1"/>
            </a:solidFill>
            <a:ln w="28575">
              <a:solidFill>
                <a:srgbClr val="7030A0"/>
              </a:solidFill>
            </a:ln>
          </p:spPr>
          <p:txBody>
            <a:bodyPr wrap="square" rtlCol="0" anchor="ctr">
              <a:spAutoFit/>
            </a:bodyPr>
            <a:lstStyle/>
            <a:p>
              <a:pPr algn="ctr"/>
              <a:r>
                <a:rPr lang="en-US" sz="4800" b="1" dirty="0">
                  <a:latin typeface="Century Gothic" panose="020B0502020202020204" pitchFamily="34" charset="0"/>
                </a:rPr>
                <a:t>10,959</a:t>
              </a:r>
            </a:p>
          </p:txBody>
        </p:sp>
        <p:sp>
          <p:nvSpPr>
            <p:cNvPr id="10" name="TextBox 9">
              <a:extLst>
                <a:ext uri="{FF2B5EF4-FFF2-40B4-BE49-F238E27FC236}">
                  <a16:creationId xmlns:a16="http://schemas.microsoft.com/office/drawing/2014/main" id="{5F2B3431-85EB-4CF9-9CBD-D3C25599E387}"/>
                </a:ext>
              </a:extLst>
            </p:cNvPr>
            <p:cNvSpPr txBox="1"/>
            <p:nvPr/>
          </p:nvSpPr>
          <p:spPr>
            <a:xfrm>
              <a:off x="-477573" y="6126631"/>
              <a:ext cx="2228689" cy="457505"/>
            </a:xfrm>
            <a:prstGeom prst="rect">
              <a:avLst/>
            </a:prstGeom>
            <a:solidFill>
              <a:schemeClr val="bg1"/>
            </a:solidFill>
            <a:ln w="28575">
              <a:solidFill>
                <a:srgbClr val="7030A0"/>
              </a:solidFill>
            </a:ln>
          </p:spPr>
          <p:txBody>
            <a:bodyPr wrap="square" rtlCol="0" anchor="ctr">
              <a:spAutoFit/>
            </a:bodyPr>
            <a:lstStyle/>
            <a:p>
              <a:pPr algn="ctr"/>
              <a:r>
                <a:rPr lang="en-US" sz="4800" b="1" dirty="0">
                  <a:latin typeface="Century Gothic" panose="020B0502020202020204" pitchFamily="34" charset="0"/>
                </a:rPr>
                <a:t>39,091</a:t>
              </a:r>
            </a:p>
          </p:txBody>
        </p:sp>
        <p:sp>
          <p:nvSpPr>
            <p:cNvPr id="11" name="TextBox 10">
              <a:extLst>
                <a:ext uri="{FF2B5EF4-FFF2-40B4-BE49-F238E27FC236}">
                  <a16:creationId xmlns:a16="http://schemas.microsoft.com/office/drawing/2014/main" id="{22ABFEEA-D104-42BA-B967-2495920C0773}"/>
                </a:ext>
              </a:extLst>
            </p:cNvPr>
            <p:cNvSpPr txBox="1"/>
            <p:nvPr/>
          </p:nvSpPr>
          <p:spPr>
            <a:xfrm>
              <a:off x="1911194" y="5557749"/>
              <a:ext cx="2228689" cy="457505"/>
            </a:xfrm>
            <a:prstGeom prst="rect">
              <a:avLst/>
            </a:prstGeom>
            <a:solidFill>
              <a:schemeClr val="bg1"/>
            </a:solidFill>
            <a:ln w="28575">
              <a:solidFill>
                <a:srgbClr val="7030A0"/>
              </a:solidFill>
            </a:ln>
          </p:spPr>
          <p:txBody>
            <a:bodyPr wrap="square" rtlCol="0" anchor="ctr">
              <a:spAutoFit/>
            </a:bodyPr>
            <a:lstStyle/>
            <a:p>
              <a:pPr algn="ctr"/>
              <a:r>
                <a:rPr lang="en-US" sz="2400" b="1" dirty="0">
                  <a:latin typeface="Century Gothic" panose="020B0502020202020204" pitchFamily="34" charset="0"/>
                </a:rPr>
                <a:t>twenty-one thousand and nine</a:t>
              </a:r>
            </a:p>
          </p:txBody>
        </p:sp>
        <p:sp>
          <p:nvSpPr>
            <p:cNvPr id="12" name="TextBox 11">
              <a:extLst>
                <a:ext uri="{FF2B5EF4-FFF2-40B4-BE49-F238E27FC236}">
                  <a16:creationId xmlns:a16="http://schemas.microsoft.com/office/drawing/2014/main" id="{9661635B-EFE5-41EB-952E-57A647F7D570}"/>
                </a:ext>
              </a:extLst>
            </p:cNvPr>
            <p:cNvSpPr txBox="1"/>
            <p:nvPr/>
          </p:nvSpPr>
          <p:spPr>
            <a:xfrm>
              <a:off x="1911194" y="6126630"/>
              <a:ext cx="2228689" cy="457505"/>
            </a:xfrm>
            <a:prstGeom prst="rect">
              <a:avLst/>
            </a:prstGeom>
            <a:solidFill>
              <a:schemeClr val="bg1"/>
            </a:solidFill>
            <a:ln w="28575">
              <a:solidFill>
                <a:srgbClr val="7030A0"/>
              </a:solidFill>
            </a:ln>
          </p:spPr>
          <p:txBody>
            <a:bodyPr wrap="square" rtlCol="0" anchor="ctr">
              <a:spAutoFit/>
            </a:bodyPr>
            <a:lstStyle/>
            <a:p>
              <a:pPr algn="ctr"/>
              <a:r>
                <a:rPr lang="en-US" sz="4800" b="1" dirty="0">
                  <a:latin typeface="Century Gothic" panose="020B0502020202020204" pitchFamily="34" charset="0"/>
                </a:rPr>
                <a:t>99,961</a:t>
              </a:r>
            </a:p>
          </p:txBody>
        </p:sp>
      </p:grpSp>
      <p:grpSp>
        <p:nvGrpSpPr>
          <p:cNvPr id="13" name="Group 12">
            <a:extLst>
              <a:ext uri="{FF2B5EF4-FFF2-40B4-BE49-F238E27FC236}">
                <a16:creationId xmlns:a16="http://schemas.microsoft.com/office/drawing/2014/main" id="{4713C488-2148-4F16-BE6F-E60454B024F3}"/>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7A96C516-6F9E-406B-8C47-F61B2FE3E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8662A0D0-1429-4CDF-9C25-2EAF017DF38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6" name="TextBox 15">
            <a:extLst>
              <a:ext uri="{FF2B5EF4-FFF2-40B4-BE49-F238E27FC236}">
                <a16:creationId xmlns:a16="http://schemas.microsoft.com/office/drawing/2014/main" id="{F79F2783-26AF-4928-98C2-42FC174E2759}"/>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92553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each number to the nearest 10,000.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10,000; 20,000; 40,000; 100,000</a:t>
            </a: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22" name="Group 21">
            <a:extLst>
              <a:ext uri="{FF2B5EF4-FFF2-40B4-BE49-F238E27FC236}">
                <a16:creationId xmlns:a16="http://schemas.microsoft.com/office/drawing/2014/main" id="{19891E5A-F0E5-4C00-8419-830591E7946C}"/>
              </a:ext>
            </a:extLst>
          </p:cNvPr>
          <p:cNvGrpSpPr/>
          <p:nvPr/>
        </p:nvGrpSpPr>
        <p:grpSpPr>
          <a:xfrm>
            <a:off x="27814" y="6454317"/>
            <a:ext cx="1231337" cy="403587"/>
            <a:chOff x="27814" y="6454317"/>
            <a:chExt cx="1231337" cy="403587"/>
          </a:xfrm>
        </p:grpSpPr>
        <p:pic>
          <p:nvPicPr>
            <p:cNvPr id="23" name="Picture 22" descr="A close up of a sign&#10;&#10;Description generated with high confidence">
              <a:extLst>
                <a:ext uri="{FF2B5EF4-FFF2-40B4-BE49-F238E27FC236}">
                  <a16:creationId xmlns:a16="http://schemas.microsoft.com/office/drawing/2014/main" id="{274514B5-C835-4EEA-B26D-77F3C6BBC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id="{9C3B44F4-D000-4D95-B221-5A0A9CB6921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25" name="Group 24">
            <a:extLst>
              <a:ext uri="{FF2B5EF4-FFF2-40B4-BE49-F238E27FC236}">
                <a16:creationId xmlns:a16="http://schemas.microsoft.com/office/drawing/2014/main" id="{1D2F2289-9FED-41C2-98B6-519D94D84D64}"/>
              </a:ext>
            </a:extLst>
          </p:cNvPr>
          <p:cNvGrpSpPr/>
          <p:nvPr/>
        </p:nvGrpSpPr>
        <p:grpSpPr>
          <a:xfrm>
            <a:off x="1313074" y="2242710"/>
            <a:ext cx="6517852" cy="1864296"/>
            <a:chOff x="-477574" y="5557749"/>
            <a:chExt cx="4617457" cy="1026387"/>
          </a:xfrm>
        </p:grpSpPr>
        <p:sp>
          <p:nvSpPr>
            <p:cNvPr id="26" name="TextBox 25">
              <a:extLst>
                <a:ext uri="{FF2B5EF4-FFF2-40B4-BE49-F238E27FC236}">
                  <a16:creationId xmlns:a16="http://schemas.microsoft.com/office/drawing/2014/main" id="{EF23F98C-DC7D-4517-94D5-243CBCFB8C8F}"/>
                </a:ext>
              </a:extLst>
            </p:cNvPr>
            <p:cNvSpPr txBox="1"/>
            <p:nvPr/>
          </p:nvSpPr>
          <p:spPr>
            <a:xfrm>
              <a:off x="-477574" y="5557749"/>
              <a:ext cx="2228689" cy="457505"/>
            </a:xfrm>
            <a:prstGeom prst="rect">
              <a:avLst/>
            </a:prstGeom>
            <a:solidFill>
              <a:schemeClr val="bg1"/>
            </a:solidFill>
            <a:ln w="28575">
              <a:solidFill>
                <a:srgbClr val="7030A0"/>
              </a:solidFill>
            </a:ln>
          </p:spPr>
          <p:txBody>
            <a:bodyPr wrap="square" rtlCol="0" anchor="ctr">
              <a:spAutoFit/>
            </a:bodyPr>
            <a:lstStyle/>
            <a:p>
              <a:pPr algn="ctr"/>
              <a:r>
                <a:rPr lang="en-US" sz="4800" b="1" dirty="0">
                  <a:latin typeface="Century Gothic" panose="020B0502020202020204" pitchFamily="34" charset="0"/>
                </a:rPr>
                <a:t>10,959</a:t>
              </a:r>
            </a:p>
          </p:txBody>
        </p:sp>
        <p:sp>
          <p:nvSpPr>
            <p:cNvPr id="27" name="TextBox 26">
              <a:extLst>
                <a:ext uri="{FF2B5EF4-FFF2-40B4-BE49-F238E27FC236}">
                  <a16:creationId xmlns:a16="http://schemas.microsoft.com/office/drawing/2014/main" id="{4A583614-EDE1-4A2E-913E-D6C318CEB8F1}"/>
                </a:ext>
              </a:extLst>
            </p:cNvPr>
            <p:cNvSpPr txBox="1"/>
            <p:nvPr/>
          </p:nvSpPr>
          <p:spPr>
            <a:xfrm>
              <a:off x="-477573" y="6126631"/>
              <a:ext cx="2228689" cy="457505"/>
            </a:xfrm>
            <a:prstGeom prst="rect">
              <a:avLst/>
            </a:prstGeom>
            <a:solidFill>
              <a:schemeClr val="bg1"/>
            </a:solidFill>
            <a:ln w="28575">
              <a:solidFill>
                <a:srgbClr val="7030A0"/>
              </a:solidFill>
            </a:ln>
          </p:spPr>
          <p:txBody>
            <a:bodyPr wrap="square" rtlCol="0" anchor="ctr">
              <a:spAutoFit/>
            </a:bodyPr>
            <a:lstStyle/>
            <a:p>
              <a:pPr algn="ctr"/>
              <a:r>
                <a:rPr lang="en-US" sz="4800" b="1" dirty="0">
                  <a:latin typeface="Century Gothic" panose="020B0502020202020204" pitchFamily="34" charset="0"/>
                </a:rPr>
                <a:t>39,091</a:t>
              </a:r>
            </a:p>
          </p:txBody>
        </p:sp>
        <p:sp>
          <p:nvSpPr>
            <p:cNvPr id="28" name="TextBox 27">
              <a:extLst>
                <a:ext uri="{FF2B5EF4-FFF2-40B4-BE49-F238E27FC236}">
                  <a16:creationId xmlns:a16="http://schemas.microsoft.com/office/drawing/2014/main" id="{928D9249-FCC8-48E5-9513-CA8CBFCFF56C}"/>
                </a:ext>
              </a:extLst>
            </p:cNvPr>
            <p:cNvSpPr txBox="1"/>
            <p:nvPr/>
          </p:nvSpPr>
          <p:spPr>
            <a:xfrm>
              <a:off x="1911194" y="5557750"/>
              <a:ext cx="2228689" cy="457505"/>
            </a:xfrm>
            <a:prstGeom prst="rect">
              <a:avLst/>
            </a:prstGeom>
            <a:solidFill>
              <a:schemeClr val="bg1"/>
            </a:solidFill>
            <a:ln w="28575">
              <a:solidFill>
                <a:srgbClr val="7030A0"/>
              </a:solidFill>
            </a:ln>
          </p:spPr>
          <p:txBody>
            <a:bodyPr wrap="square" rtlCol="0" anchor="ctr">
              <a:spAutoFit/>
            </a:bodyPr>
            <a:lstStyle/>
            <a:p>
              <a:pPr algn="ctr"/>
              <a:r>
                <a:rPr lang="en-US" sz="2400" b="1" dirty="0">
                  <a:latin typeface="Century Gothic" panose="020B0502020202020204" pitchFamily="34" charset="0"/>
                </a:rPr>
                <a:t>twenty-one thousand and nine</a:t>
              </a:r>
            </a:p>
          </p:txBody>
        </p:sp>
        <p:sp>
          <p:nvSpPr>
            <p:cNvPr id="29" name="TextBox 28">
              <a:extLst>
                <a:ext uri="{FF2B5EF4-FFF2-40B4-BE49-F238E27FC236}">
                  <a16:creationId xmlns:a16="http://schemas.microsoft.com/office/drawing/2014/main" id="{8F8AD4D8-DC07-470B-B376-9EA1EA7FC11E}"/>
                </a:ext>
              </a:extLst>
            </p:cNvPr>
            <p:cNvSpPr txBox="1"/>
            <p:nvPr/>
          </p:nvSpPr>
          <p:spPr>
            <a:xfrm>
              <a:off x="1911194" y="6126630"/>
              <a:ext cx="2228689" cy="457505"/>
            </a:xfrm>
            <a:prstGeom prst="rect">
              <a:avLst/>
            </a:prstGeom>
            <a:solidFill>
              <a:schemeClr val="bg1"/>
            </a:solidFill>
            <a:ln w="28575">
              <a:solidFill>
                <a:srgbClr val="7030A0"/>
              </a:solidFill>
            </a:ln>
          </p:spPr>
          <p:txBody>
            <a:bodyPr wrap="square" rtlCol="0" anchor="ctr">
              <a:spAutoFit/>
            </a:bodyPr>
            <a:lstStyle/>
            <a:p>
              <a:pPr algn="ctr"/>
              <a:r>
                <a:rPr lang="en-US" sz="4800" b="1" dirty="0">
                  <a:latin typeface="Century Gothic" panose="020B0502020202020204" pitchFamily="34" charset="0"/>
                </a:rPr>
                <a:t>99,961</a:t>
              </a:r>
            </a:p>
          </p:txBody>
        </p:sp>
      </p:grpSp>
      <p:sp>
        <p:nvSpPr>
          <p:cNvPr id="12" name="TextBox 11">
            <a:extLst>
              <a:ext uri="{FF2B5EF4-FFF2-40B4-BE49-F238E27FC236}">
                <a16:creationId xmlns:a16="http://schemas.microsoft.com/office/drawing/2014/main" id="{F58D41FD-E289-4F40-B3CC-BA42D98FE47C}"/>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92406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diagram.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31" name="Group 30">
            <a:extLst>
              <a:ext uri="{FF2B5EF4-FFF2-40B4-BE49-F238E27FC236}">
                <a16:creationId xmlns:a16="http://schemas.microsoft.com/office/drawing/2014/main" id="{570C0912-8C89-4351-9510-C74EAF783D93}"/>
              </a:ext>
            </a:extLst>
          </p:cNvPr>
          <p:cNvGrpSpPr/>
          <p:nvPr/>
        </p:nvGrpSpPr>
        <p:grpSpPr>
          <a:xfrm>
            <a:off x="27814" y="6454317"/>
            <a:ext cx="1231337" cy="403587"/>
            <a:chOff x="27814" y="6454317"/>
            <a:chExt cx="1231337" cy="403587"/>
          </a:xfrm>
        </p:grpSpPr>
        <p:pic>
          <p:nvPicPr>
            <p:cNvPr id="32" name="Picture 31" descr="A close up of a sign&#10;&#10;Description generated with high confidence">
              <a:extLst>
                <a:ext uri="{FF2B5EF4-FFF2-40B4-BE49-F238E27FC236}">
                  <a16:creationId xmlns:a16="http://schemas.microsoft.com/office/drawing/2014/main" id="{921A6F9C-1469-4EFB-96FF-91F130447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3" name="TextBox 8">
              <a:extLst>
                <a:ext uri="{FF2B5EF4-FFF2-40B4-BE49-F238E27FC236}">
                  <a16:creationId xmlns:a16="http://schemas.microsoft.com/office/drawing/2014/main" id="{AC993244-F172-46F8-8907-6B625165345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 name="Group 3">
            <a:extLst>
              <a:ext uri="{FF2B5EF4-FFF2-40B4-BE49-F238E27FC236}">
                <a16:creationId xmlns:a16="http://schemas.microsoft.com/office/drawing/2014/main" id="{5F25671A-38DA-4EE8-A0C2-8A0BDF89EF35}"/>
              </a:ext>
            </a:extLst>
          </p:cNvPr>
          <p:cNvGrpSpPr/>
          <p:nvPr/>
        </p:nvGrpSpPr>
        <p:grpSpPr>
          <a:xfrm>
            <a:off x="1591877" y="1267247"/>
            <a:ext cx="6771104" cy="4501959"/>
            <a:chOff x="274442" y="6935587"/>
            <a:chExt cx="3219426" cy="2140526"/>
          </a:xfrm>
        </p:grpSpPr>
        <p:cxnSp>
          <p:nvCxnSpPr>
            <p:cNvPr id="75" name="Straight Connector 74">
              <a:extLst>
                <a:ext uri="{FF2B5EF4-FFF2-40B4-BE49-F238E27FC236}">
                  <a16:creationId xmlns:a16="http://schemas.microsoft.com/office/drawing/2014/main" id="{7E6705A1-BA0C-4FEE-A2C4-3B94D3014773}"/>
                </a:ext>
              </a:extLst>
            </p:cNvPr>
            <p:cNvCxnSpPr>
              <a:cxnSpLocks/>
              <a:stCxn id="60" idx="3"/>
              <a:endCxn id="76" idx="1"/>
            </p:cNvCxnSpPr>
            <p:nvPr/>
          </p:nvCxnSpPr>
          <p:spPr>
            <a:xfrm flipV="1">
              <a:off x="1551038" y="8172829"/>
              <a:ext cx="830260" cy="9821"/>
            </a:xfrm>
            <a:prstGeom prst="line">
              <a:avLst/>
            </a:prstGeom>
            <a:ln w="38100">
              <a:solidFill>
                <a:srgbClr val="4594CC"/>
              </a:solidFill>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4">
              <a:extLst>
                <a:ext uri="{FF2B5EF4-FFF2-40B4-BE49-F238E27FC236}">
                  <a16:creationId xmlns:a16="http://schemas.microsoft.com/office/drawing/2014/main" id="{F2A29461-CB94-4233-9CD7-22B656E2BA3C}"/>
                </a:ext>
              </a:extLst>
            </p:cNvPr>
            <p:cNvSpPr/>
            <p:nvPr/>
          </p:nvSpPr>
          <p:spPr>
            <a:xfrm>
              <a:off x="2381298" y="8015358"/>
              <a:ext cx="845680" cy="314941"/>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a:solidFill>
                  <a:schemeClr val="tx1"/>
                </a:solidFill>
                <a:latin typeface="Century Gothic" panose="020B0502020202020204" pitchFamily="34" charset="0"/>
              </a:endParaRPr>
            </a:p>
          </p:txBody>
        </p:sp>
        <p:sp>
          <p:nvSpPr>
            <p:cNvPr id="77" name="TextBox 60">
              <a:extLst>
                <a:ext uri="{FF2B5EF4-FFF2-40B4-BE49-F238E27FC236}">
                  <a16:creationId xmlns:a16="http://schemas.microsoft.com/office/drawing/2014/main" id="{B197494D-EB8E-4CEA-A501-933D43764C78}"/>
                </a:ext>
              </a:extLst>
            </p:cNvPr>
            <p:cNvSpPr txBox="1"/>
            <p:nvPr/>
          </p:nvSpPr>
          <p:spPr>
            <a:xfrm>
              <a:off x="2297077" y="7766107"/>
              <a:ext cx="1102619" cy="219506"/>
            </a:xfrm>
            <a:prstGeom prst="rect">
              <a:avLst/>
            </a:prstGeom>
            <a:no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4594CC"/>
                  </a:solidFill>
                  <a:latin typeface="Century Gothic" panose="020B0502020202020204" pitchFamily="34" charset="0"/>
                </a:rPr>
                <a:t>nearest 100</a:t>
              </a:r>
            </a:p>
          </p:txBody>
        </p:sp>
        <p:cxnSp>
          <p:nvCxnSpPr>
            <p:cNvPr id="78" name="Straight Connector 77">
              <a:extLst>
                <a:ext uri="{FF2B5EF4-FFF2-40B4-BE49-F238E27FC236}">
                  <a16:creationId xmlns:a16="http://schemas.microsoft.com/office/drawing/2014/main" id="{6047F3D1-6F4E-46C5-911B-1F24BCC00C3B}"/>
                </a:ext>
              </a:extLst>
            </p:cNvPr>
            <p:cNvCxnSpPr>
              <a:cxnSpLocks/>
              <a:endCxn id="79" idx="1"/>
            </p:cNvCxnSpPr>
            <p:nvPr/>
          </p:nvCxnSpPr>
          <p:spPr>
            <a:xfrm>
              <a:off x="1551038" y="8182650"/>
              <a:ext cx="830260" cy="735993"/>
            </a:xfrm>
            <a:prstGeom prst="line">
              <a:avLst/>
            </a:prstGeom>
            <a:ln w="38100">
              <a:solidFill>
                <a:srgbClr val="4594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86A6491-2434-477C-BFA1-E0BE4C6E331A}"/>
                </a:ext>
              </a:extLst>
            </p:cNvPr>
            <p:cNvGrpSpPr/>
            <p:nvPr/>
          </p:nvGrpSpPr>
          <p:grpSpPr>
            <a:xfrm>
              <a:off x="274442" y="6935587"/>
              <a:ext cx="3219426" cy="2140526"/>
              <a:chOff x="274442" y="6935587"/>
              <a:chExt cx="3219426" cy="2140526"/>
            </a:xfrm>
          </p:grpSpPr>
          <p:grpSp>
            <p:nvGrpSpPr>
              <p:cNvPr id="59" name="Group 58">
                <a:extLst>
                  <a:ext uri="{FF2B5EF4-FFF2-40B4-BE49-F238E27FC236}">
                    <a16:creationId xmlns:a16="http://schemas.microsoft.com/office/drawing/2014/main" id="{9B165CED-C3C3-4F19-AB04-577DE4DA8A4D}"/>
                  </a:ext>
                </a:extLst>
              </p:cNvPr>
              <p:cNvGrpSpPr/>
              <p:nvPr/>
            </p:nvGrpSpPr>
            <p:grpSpPr>
              <a:xfrm>
                <a:off x="274442" y="6935587"/>
                <a:ext cx="3099923" cy="1625063"/>
                <a:chOff x="285629" y="6406158"/>
                <a:chExt cx="3099923" cy="1625063"/>
              </a:xfrm>
            </p:grpSpPr>
            <p:sp>
              <p:nvSpPr>
                <p:cNvPr id="60" name="Rounded Rectangle 63">
                  <a:extLst>
                    <a:ext uri="{FF2B5EF4-FFF2-40B4-BE49-F238E27FC236}">
                      <a16:creationId xmlns:a16="http://schemas.microsoft.com/office/drawing/2014/main" id="{D5946695-1EF9-4CE3-9D85-5BCB83A76BAE}"/>
                    </a:ext>
                  </a:extLst>
                </p:cNvPr>
                <p:cNvSpPr/>
                <p:nvPr/>
              </p:nvSpPr>
              <p:spPr>
                <a:xfrm>
                  <a:off x="285629" y="7275221"/>
                  <a:ext cx="1276596" cy="756000"/>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600" b="1" dirty="0">
                      <a:solidFill>
                        <a:schemeClr val="tx1"/>
                      </a:solidFill>
                      <a:latin typeface="Century Gothic" panose="020B0502020202020204" pitchFamily="34" charset="0"/>
                    </a:rPr>
                    <a:t>Ninety-two thousand and eighty-three</a:t>
                  </a:r>
                </a:p>
              </p:txBody>
            </p:sp>
            <p:cxnSp>
              <p:nvCxnSpPr>
                <p:cNvPr id="61" name="Straight Connector 60">
                  <a:extLst>
                    <a:ext uri="{FF2B5EF4-FFF2-40B4-BE49-F238E27FC236}">
                      <a16:creationId xmlns:a16="http://schemas.microsoft.com/office/drawing/2014/main" id="{8FBCB943-A7CC-450A-B309-407DFDE0E480}"/>
                    </a:ext>
                  </a:extLst>
                </p:cNvPr>
                <p:cNvCxnSpPr>
                  <a:cxnSpLocks/>
                  <a:stCxn id="60" idx="3"/>
                  <a:endCxn id="63" idx="1"/>
                </p:cNvCxnSpPr>
                <p:nvPr/>
              </p:nvCxnSpPr>
              <p:spPr>
                <a:xfrm flipV="1">
                  <a:off x="1562225" y="6804463"/>
                  <a:ext cx="834168" cy="848758"/>
                </a:xfrm>
                <a:prstGeom prst="line">
                  <a:avLst/>
                </a:prstGeom>
                <a:ln w="38100">
                  <a:solidFill>
                    <a:srgbClr val="4594CC"/>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E238D5B-2163-45D0-A61F-07668B5E583C}"/>
                    </a:ext>
                  </a:extLst>
                </p:cNvPr>
                <p:cNvGrpSpPr/>
                <p:nvPr/>
              </p:nvGrpSpPr>
              <p:grpSpPr>
                <a:xfrm>
                  <a:off x="2333597" y="6406158"/>
                  <a:ext cx="1051955" cy="555775"/>
                  <a:chOff x="2333597" y="6431556"/>
                  <a:chExt cx="1051955" cy="555775"/>
                </a:xfrm>
              </p:grpSpPr>
              <p:sp>
                <p:nvSpPr>
                  <p:cNvPr id="63" name="Rounded Rectangle 73">
                    <a:extLst>
                      <a:ext uri="{FF2B5EF4-FFF2-40B4-BE49-F238E27FC236}">
                        <a16:creationId xmlns:a16="http://schemas.microsoft.com/office/drawing/2014/main" id="{2FB37205-302C-444C-9830-D3E57AF8FDE1}"/>
                      </a:ext>
                    </a:extLst>
                  </p:cNvPr>
                  <p:cNvSpPr/>
                  <p:nvPr/>
                </p:nvSpPr>
                <p:spPr>
                  <a:xfrm>
                    <a:off x="2396393" y="6672390"/>
                    <a:ext cx="845680" cy="314941"/>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a:solidFill>
                        <a:schemeClr val="tx1"/>
                      </a:solidFill>
                      <a:latin typeface="Century Gothic" panose="020B0502020202020204" pitchFamily="34" charset="0"/>
                    </a:endParaRPr>
                  </a:p>
                </p:txBody>
              </p:sp>
              <p:sp>
                <p:nvSpPr>
                  <p:cNvPr id="64" name="TextBox 56">
                    <a:extLst>
                      <a:ext uri="{FF2B5EF4-FFF2-40B4-BE49-F238E27FC236}">
                        <a16:creationId xmlns:a16="http://schemas.microsoft.com/office/drawing/2014/main" id="{C4972652-6131-44F6-A5C2-A3739AFAD432}"/>
                      </a:ext>
                    </a:extLst>
                  </p:cNvPr>
                  <p:cNvSpPr txBox="1"/>
                  <p:nvPr/>
                </p:nvSpPr>
                <p:spPr>
                  <a:xfrm>
                    <a:off x="2333597" y="6431556"/>
                    <a:ext cx="1051955" cy="219506"/>
                  </a:xfrm>
                  <a:prstGeom prst="rect">
                    <a:avLst/>
                  </a:prstGeom>
                  <a:no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4594CC"/>
                        </a:solidFill>
                        <a:latin typeface="Century Gothic" panose="020B0502020202020204" pitchFamily="34" charset="0"/>
                      </a:rPr>
                      <a:t>nearest 10</a:t>
                    </a:r>
                  </a:p>
                </p:txBody>
              </p:sp>
            </p:grpSp>
          </p:grpSp>
          <p:sp>
            <p:nvSpPr>
              <p:cNvPr id="79" name="Rounded Rectangle 72">
                <a:extLst>
                  <a:ext uri="{FF2B5EF4-FFF2-40B4-BE49-F238E27FC236}">
                    <a16:creationId xmlns:a16="http://schemas.microsoft.com/office/drawing/2014/main" id="{EE113F8D-E5B8-41E2-8AF5-4C3FD9A1C3CC}"/>
                  </a:ext>
                </a:extLst>
              </p:cNvPr>
              <p:cNvSpPr/>
              <p:nvPr/>
            </p:nvSpPr>
            <p:spPr>
              <a:xfrm>
                <a:off x="2381298" y="8761172"/>
                <a:ext cx="845680" cy="314941"/>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a:solidFill>
                    <a:schemeClr val="tx1"/>
                  </a:solidFill>
                  <a:latin typeface="Century Gothic" panose="020B0502020202020204" pitchFamily="34" charset="0"/>
                </a:endParaRPr>
              </a:p>
            </p:txBody>
          </p:sp>
          <p:sp>
            <p:nvSpPr>
              <p:cNvPr id="80" name="TextBox 62">
                <a:extLst>
                  <a:ext uri="{FF2B5EF4-FFF2-40B4-BE49-F238E27FC236}">
                    <a16:creationId xmlns:a16="http://schemas.microsoft.com/office/drawing/2014/main" id="{20F2BAFE-ABB0-46BB-92D4-54DFF0B92918}"/>
                  </a:ext>
                </a:extLst>
              </p:cNvPr>
              <p:cNvSpPr txBox="1"/>
              <p:nvPr/>
            </p:nvSpPr>
            <p:spPr>
              <a:xfrm>
                <a:off x="2185523" y="8508408"/>
                <a:ext cx="1308345" cy="219506"/>
              </a:xfrm>
              <a:prstGeom prst="rect">
                <a:avLst/>
              </a:prstGeom>
              <a:no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4594CC"/>
                    </a:solidFill>
                    <a:latin typeface="Century Gothic" panose="020B0502020202020204" pitchFamily="34" charset="0"/>
                  </a:rPr>
                  <a:t>nearest 1,000</a:t>
                </a:r>
              </a:p>
            </p:txBody>
          </p:sp>
        </p:grpSp>
      </p:grpSp>
      <p:sp>
        <p:nvSpPr>
          <p:cNvPr id="21" name="TextBox 20">
            <a:extLst>
              <a:ext uri="{FF2B5EF4-FFF2-40B4-BE49-F238E27FC236}">
                <a16:creationId xmlns:a16="http://schemas.microsoft.com/office/drawing/2014/main" id="{844B72B7-95D0-431D-AECD-ADC8513D36FA}"/>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79932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diagram.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31" name="Group 30">
            <a:extLst>
              <a:ext uri="{FF2B5EF4-FFF2-40B4-BE49-F238E27FC236}">
                <a16:creationId xmlns:a16="http://schemas.microsoft.com/office/drawing/2014/main" id="{570C0912-8C89-4351-9510-C74EAF783D93}"/>
              </a:ext>
            </a:extLst>
          </p:cNvPr>
          <p:cNvGrpSpPr/>
          <p:nvPr/>
        </p:nvGrpSpPr>
        <p:grpSpPr>
          <a:xfrm>
            <a:off x="27814" y="6454317"/>
            <a:ext cx="1231337" cy="403587"/>
            <a:chOff x="27814" y="6454317"/>
            <a:chExt cx="1231337" cy="403587"/>
          </a:xfrm>
        </p:grpSpPr>
        <p:pic>
          <p:nvPicPr>
            <p:cNvPr id="32" name="Picture 31" descr="A close up of a sign&#10;&#10;Description generated with high confidence">
              <a:extLst>
                <a:ext uri="{FF2B5EF4-FFF2-40B4-BE49-F238E27FC236}">
                  <a16:creationId xmlns:a16="http://schemas.microsoft.com/office/drawing/2014/main" id="{921A6F9C-1469-4EFB-96FF-91F130447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3" name="TextBox 8">
              <a:extLst>
                <a:ext uri="{FF2B5EF4-FFF2-40B4-BE49-F238E27FC236}">
                  <a16:creationId xmlns:a16="http://schemas.microsoft.com/office/drawing/2014/main" id="{AC993244-F172-46F8-8907-6B625165345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 name="Group 3">
            <a:extLst>
              <a:ext uri="{FF2B5EF4-FFF2-40B4-BE49-F238E27FC236}">
                <a16:creationId xmlns:a16="http://schemas.microsoft.com/office/drawing/2014/main" id="{5F25671A-38DA-4EE8-A0C2-8A0BDF89EF35}"/>
              </a:ext>
            </a:extLst>
          </p:cNvPr>
          <p:cNvGrpSpPr/>
          <p:nvPr/>
        </p:nvGrpSpPr>
        <p:grpSpPr>
          <a:xfrm>
            <a:off x="1591877" y="1267247"/>
            <a:ext cx="6771104" cy="4501959"/>
            <a:chOff x="274442" y="6935587"/>
            <a:chExt cx="3219426" cy="2140526"/>
          </a:xfrm>
        </p:grpSpPr>
        <p:cxnSp>
          <p:nvCxnSpPr>
            <p:cNvPr id="75" name="Straight Connector 74">
              <a:extLst>
                <a:ext uri="{FF2B5EF4-FFF2-40B4-BE49-F238E27FC236}">
                  <a16:creationId xmlns:a16="http://schemas.microsoft.com/office/drawing/2014/main" id="{7E6705A1-BA0C-4FEE-A2C4-3B94D3014773}"/>
                </a:ext>
              </a:extLst>
            </p:cNvPr>
            <p:cNvCxnSpPr>
              <a:cxnSpLocks/>
              <a:stCxn id="60" idx="3"/>
              <a:endCxn id="76" idx="1"/>
            </p:cNvCxnSpPr>
            <p:nvPr/>
          </p:nvCxnSpPr>
          <p:spPr>
            <a:xfrm flipV="1">
              <a:off x="1551038" y="8172829"/>
              <a:ext cx="830260" cy="9821"/>
            </a:xfrm>
            <a:prstGeom prst="line">
              <a:avLst/>
            </a:prstGeom>
            <a:ln w="38100">
              <a:solidFill>
                <a:srgbClr val="4594CC"/>
              </a:solidFill>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4">
              <a:extLst>
                <a:ext uri="{FF2B5EF4-FFF2-40B4-BE49-F238E27FC236}">
                  <a16:creationId xmlns:a16="http://schemas.microsoft.com/office/drawing/2014/main" id="{F2A29461-CB94-4233-9CD7-22B656E2BA3C}"/>
                </a:ext>
              </a:extLst>
            </p:cNvPr>
            <p:cNvSpPr/>
            <p:nvPr/>
          </p:nvSpPr>
          <p:spPr>
            <a:xfrm>
              <a:off x="2381298" y="8015358"/>
              <a:ext cx="845680" cy="314941"/>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600" b="1" dirty="0">
                  <a:solidFill>
                    <a:srgbClr val="FF0000"/>
                  </a:solidFill>
                  <a:latin typeface="Century Gothic" panose="020B0502020202020204" pitchFamily="34" charset="0"/>
                </a:rPr>
                <a:t>92,100</a:t>
              </a:r>
            </a:p>
          </p:txBody>
        </p:sp>
        <p:sp>
          <p:nvSpPr>
            <p:cNvPr id="77" name="TextBox 60">
              <a:extLst>
                <a:ext uri="{FF2B5EF4-FFF2-40B4-BE49-F238E27FC236}">
                  <a16:creationId xmlns:a16="http://schemas.microsoft.com/office/drawing/2014/main" id="{B197494D-EB8E-4CEA-A501-933D43764C78}"/>
                </a:ext>
              </a:extLst>
            </p:cNvPr>
            <p:cNvSpPr txBox="1"/>
            <p:nvPr/>
          </p:nvSpPr>
          <p:spPr>
            <a:xfrm>
              <a:off x="2297077" y="7766107"/>
              <a:ext cx="1102619" cy="219506"/>
            </a:xfrm>
            <a:prstGeom prst="rect">
              <a:avLst/>
            </a:prstGeom>
            <a:no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4594CC"/>
                  </a:solidFill>
                  <a:latin typeface="Century Gothic" panose="020B0502020202020204" pitchFamily="34" charset="0"/>
                </a:rPr>
                <a:t>nearest 100</a:t>
              </a:r>
            </a:p>
          </p:txBody>
        </p:sp>
        <p:cxnSp>
          <p:nvCxnSpPr>
            <p:cNvPr id="78" name="Straight Connector 77">
              <a:extLst>
                <a:ext uri="{FF2B5EF4-FFF2-40B4-BE49-F238E27FC236}">
                  <a16:creationId xmlns:a16="http://schemas.microsoft.com/office/drawing/2014/main" id="{6047F3D1-6F4E-46C5-911B-1F24BCC00C3B}"/>
                </a:ext>
              </a:extLst>
            </p:cNvPr>
            <p:cNvCxnSpPr>
              <a:cxnSpLocks/>
              <a:endCxn id="79" idx="1"/>
            </p:cNvCxnSpPr>
            <p:nvPr/>
          </p:nvCxnSpPr>
          <p:spPr>
            <a:xfrm>
              <a:off x="1551038" y="8182650"/>
              <a:ext cx="830260" cy="735993"/>
            </a:xfrm>
            <a:prstGeom prst="line">
              <a:avLst/>
            </a:prstGeom>
            <a:ln w="38100">
              <a:solidFill>
                <a:srgbClr val="4594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86A6491-2434-477C-BFA1-E0BE4C6E331A}"/>
                </a:ext>
              </a:extLst>
            </p:cNvPr>
            <p:cNvGrpSpPr/>
            <p:nvPr/>
          </p:nvGrpSpPr>
          <p:grpSpPr>
            <a:xfrm>
              <a:off x="274442" y="6935587"/>
              <a:ext cx="3219426" cy="2140526"/>
              <a:chOff x="274442" y="6935587"/>
              <a:chExt cx="3219426" cy="2140526"/>
            </a:xfrm>
          </p:grpSpPr>
          <p:grpSp>
            <p:nvGrpSpPr>
              <p:cNvPr id="59" name="Group 58">
                <a:extLst>
                  <a:ext uri="{FF2B5EF4-FFF2-40B4-BE49-F238E27FC236}">
                    <a16:creationId xmlns:a16="http://schemas.microsoft.com/office/drawing/2014/main" id="{9B165CED-C3C3-4F19-AB04-577DE4DA8A4D}"/>
                  </a:ext>
                </a:extLst>
              </p:cNvPr>
              <p:cNvGrpSpPr/>
              <p:nvPr/>
            </p:nvGrpSpPr>
            <p:grpSpPr>
              <a:xfrm>
                <a:off x="274442" y="6935587"/>
                <a:ext cx="3099923" cy="1625063"/>
                <a:chOff x="285629" y="6406158"/>
                <a:chExt cx="3099923" cy="1625063"/>
              </a:xfrm>
            </p:grpSpPr>
            <p:sp>
              <p:nvSpPr>
                <p:cNvPr id="60" name="Rounded Rectangle 63">
                  <a:extLst>
                    <a:ext uri="{FF2B5EF4-FFF2-40B4-BE49-F238E27FC236}">
                      <a16:creationId xmlns:a16="http://schemas.microsoft.com/office/drawing/2014/main" id="{D5946695-1EF9-4CE3-9D85-5BCB83A76BAE}"/>
                    </a:ext>
                  </a:extLst>
                </p:cNvPr>
                <p:cNvSpPr/>
                <p:nvPr/>
              </p:nvSpPr>
              <p:spPr>
                <a:xfrm>
                  <a:off x="285629" y="7275221"/>
                  <a:ext cx="1276596" cy="756000"/>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600" b="1" dirty="0">
                      <a:solidFill>
                        <a:schemeClr val="tx1"/>
                      </a:solidFill>
                      <a:latin typeface="Century Gothic" panose="020B0502020202020204" pitchFamily="34" charset="0"/>
                    </a:rPr>
                    <a:t>Ninety-two thousand and eighty-three</a:t>
                  </a:r>
                </a:p>
              </p:txBody>
            </p:sp>
            <p:cxnSp>
              <p:nvCxnSpPr>
                <p:cNvPr id="61" name="Straight Connector 60">
                  <a:extLst>
                    <a:ext uri="{FF2B5EF4-FFF2-40B4-BE49-F238E27FC236}">
                      <a16:creationId xmlns:a16="http://schemas.microsoft.com/office/drawing/2014/main" id="{8FBCB943-A7CC-450A-B309-407DFDE0E480}"/>
                    </a:ext>
                  </a:extLst>
                </p:cNvPr>
                <p:cNvCxnSpPr>
                  <a:cxnSpLocks/>
                  <a:stCxn id="60" idx="3"/>
                  <a:endCxn id="63" idx="1"/>
                </p:cNvCxnSpPr>
                <p:nvPr/>
              </p:nvCxnSpPr>
              <p:spPr>
                <a:xfrm flipV="1">
                  <a:off x="1562225" y="6804463"/>
                  <a:ext cx="834168" cy="848758"/>
                </a:xfrm>
                <a:prstGeom prst="line">
                  <a:avLst/>
                </a:prstGeom>
                <a:ln w="38100">
                  <a:solidFill>
                    <a:srgbClr val="4594CC"/>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E238D5B-2163-45D0-A61F-07668B5E583C}"/>
                    </a:ext>
                  </a:extLst>
                </p:cNvPr>
                <p:cNvGrpSpPr/>
                <p:nvPr/>
              </p:nvGrpSpPr>
              <p:grpSpPr>
                <a:xfrm>
                  <a:off x="2333597" y="6406158"/>
                  <a:ext cx="1051955" cy="555775"/>
                  <a:chOff x="2333597" y="6431556"/>
                  <a:chExt cx="1051955" cy="555775"/>
                </a:xfrm>
              </p:grpSpPr>
              <p:sp>
                <p:nvSpPr>
                  <p:cNvPr id="63" name="Rounded Rectangle 73">
                    <a:extLst>
                      <a:ext uri="{FF2B5EF4-FFF2-40B4-BE49-F238E27FC236}">
                        <a16:creationId xmlns:a16="http://schemas.microsoft.com/office/drawing/2014/main" id="{2FB37205-302C-444C-9830-D3E57AF8FDE1}"/>
                      </a:ext>
                    </a:extLst>
                  </p:cNvPr>
                  <p:cNvSpPr/>
                  <p:nvPr/>
                </p:nvSpPr>
                <p:spPr>
                  <a:xfrm>
                    <a:off x="2396393" y="6672390"/>
                    <a:ext cx="845680" cy="314941"/>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600" b="1" dirty="0">
                        <a:solidFill>
                          <a:srgbClr val="FF0000"/>
                        </a:solidFill>
                        <a:latin typeface="Century Gothic" panose="020B0502020202020204" pitchFamily="34" charset="0"/>
                      </a:rPr>
                      <a:t>92,080</a:t>
                    </a:r>
                  </a:p>
                </p:txBody>
              </p:sp>
              <p:sp>
                <p:nvSpPr>
                  <p:cNvPr id="64" name="TextBox 56">
                    <a:extLst>
                      <a:ext uri="{FF2B5EF4-FFF2-40B4-BE49-F238E27FC236}">
                        <a16:creationId xmlns:a16="http://schemas.microsoft.com/office/drawing/2014/main" id="{C4972652-6131-44F6-A5C2-A3739AFAD432}"/>
                      </a:ext>
                    </a:extLst>
                  </p:cNvPr>
                  <p:cNvSpPr txBox="1"/>
                  <p:nvPr/>
                </p:nvSpPr>
                <p:spPr>
                  <a:xfrm>
                    <a:off x="2333597" y="6431556"/>
                    <a:ext cx="1051955" cy="219506"/>
                  </a:xfrm>
                  <a:prstGeom prst="rect">
                    <a:avLst/>
                  </a:prstGeom>
                  <a:no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4594CC"/>
                        </a:solidFill>
                        <a:latin typeface="Century Gothic" panose="020B0502020202020204" pitchFamily="34" charset="0"/>
                      </a:rPr>
                      <a:t>nearest 10</a:t>
                    </a:r>
                  </a:p>
                </p:txBody>
              </p:sp>
            </p:grpSp>
          </p:grpSp>
          <p:sp>
            <p:nvSpPr>
              <p:cNvPr id="79" name="Rounded Rectangle 72">
                <a:extLst>
                  <a:ext uri="{FF2B5EF4-FFF2-40B4-BE49-F238E27FC236}">
                    <a16:creationId xmlns:a16="http://schemas.microsoft.com/office/drawing/2014/main" id="{EE113F8D-E5B8-41E2-8AF5-4C3FD9A1C3CC}"/>
                  </a:ext>
                </a:extLst>
              </p:cNvPr>
              <p:cNvSpPr/>
              <p:nvPr/>
            </p:nvSpPr>
            <p:spPr>
              <a:xfrm>
                <a:off x="2381298" y="8761172"/>
                <a:ext cx="845680" cy="314941"/>
              </a:xfrm>
              <a:prstGeom prst="roundRect">
                <a:avLst/>
              </a:prstGeom>
              <a:solidFill>
                <a:schemeClr val="bg1"/>
              </a:solidFill>
              <a:ln w="38100">
                <a:solidFill>
                  <a:srgbClr val="459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600" b="1" dirty="0">
                    <a:solidFill>
                      <a:srgbClr val="FF0000"/>
                    </a:solidFill>
                    <a:latin typeface="Century Gothic" panose="020B0502020202020204" pitchFamily="34" charset="0"/>
                  </a:rPr>
                  <a:t>92,000</a:t>
                </a:r>
              </a:p>
            </p:txBody>
          </p:sp>
          <p:sp>
            <p:nvSpPr>
              <p:cNvPr id="80" name="TextBox 62">
                <a:extLst>
                  <a:ext uri="{FF2B5EF4-FFF2-40B4-BE49-F238E27FC236}">
                    <a16:creationId xmlns:a16="http://schemas.microsoft.com/office/drawing/2014/main" id="{20F2BAFE-ABB0-46BB-92D4-54DFF0B92918}"/>
                  </a:ext>
                </a:extLst>
              </p:cNvPr>
              <p:cNvSpPr txBox="1"/>
              <p:nvPr/>
            </p:nvSpPr>
            <p:spPr>
              <a:xfrm>
                <a:off x="2185523" y="8508408"/>
                <a:ext cx="1308345" cy="219506"/>
              </a:xfrm>
              <a:prstGeom prst="rect">
                <a:avLst/>
              </a:prstGeom>
              <a:no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4594CC"/>
                    </a:solidFill>
                    <a:latin typeface="Century Gothic" panose="020B0502020202020204" pitchFamily="34" charset="0"/>
                  </a:rPr>
                  <a:t>nearest 1,000</a:t>
                </a:r>
              </a:p>
            </p:txBody>
          </p:sp>
        </p:grpSp>
      </p:grpSp>
      <p:sp>
        <p:nvSpPr>
          <p:cNvPr id="21" name="TextBox 20">
            <a:extLst>
              <a:ext uri="{FF2B5EF4-FFF2-40B4-BE49-F238E27FC236}">
                <a16:creationId xmlns:a16="http://schemas.microsoft.com/office/drawing/2014/main" id="{9645AF2E-60BF-4F5B-B734-37700922CB96}"/>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34595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all 5 digit cards, write down all the numbers you can create which round to 28,000 when rounded to the nearest thousand. </a:t>
            </a:r>
          </a:p>
          <a:p>
            <a:pPr algn="ctr"/>
            <a:endParaRPr lang="en-GB" b="1" u="sng" dirty="0">
              <a:solidFill>
                <a:schemeClr val="bg2">
                  <a:lumMod val="50000"/>
                </a:schemeClr>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33D496C-BD1C-4715-92DD-D7662E0718E7}"/>
              </a:ext>
            </a:extLst>
          </p:cNvPr>
          <p:cNvGrpSpPr/>
          <p:nvPr/>
        </p:nvGrpSpPr>
        <p:grpSpPr>
          <a:xfrm>
            <a:off x="2889288" y="2054799"/>
            <a:ext cx="3365423" cy="2748401"/>
            <a:chOff x="416493" y="1225838"/>
            <a:chExt cx="2753932" cy="1909791"/>
          </a:xfrm>
          <a:solidFill>
            <a:schemeClr val="bg1"/>
          </a:solidFill>
        </p:grpSpPr>
        <p:sp>
          <p:nvSpPr>
            <p:cNvPr id="14" name="Rounded Rectangle 11">
              <a:extLst>
                <a:ext uri="{FF2B5EF4-FFF2-40B4-BE49-F238E27FC236}">
                  <a16:creationId xmlns:a16="http://schemas.microsoft.com/office/drawing/2014/main" id="{F4D2EF67-19EA-4EA6-B17E-A64D657289EA}"/>
                </a:ext>
              </a:extLst>
            </p:cNvPr>
            <p:cNvSpPr/>
            <p:nvPr/>
          </p:nvSpPr>
          <p:spPr>
            <a:xfrm>
              <a:off x="416493" y="1225838"/>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tx1"/>
                  </a:solidFill>
                  <a:latin typeface="Century Gothic" panose="020B0502020202020204" pitchFamily="34" charset="0"/>
                </a:rPr>
                <a:t>4</a:t>
              </a:r>
            </a:p>
          </p:txBody>
        </p:sp>
        <p:sp>
          <p:nvSpPr>
            <p:cNvPr id="15" name="Rounded Rectangle 47">
              <a:extLst>
                <a:ext uri="{FF2B5EF4-FFF2-40B4-BE49-F238E27FC236}">
                  <a16:creationId xmlns:a16="http://schemas.microsoft.com/office/drawing/2014/main" id="{4F839D3F-FE34-40BA-9886-5FB6E523D365}"/>
                </a:ext>
              </a:extLst>
            </p:cNvPr>
            <p:cNvSpPr/>
            <p:nvPr/>
          </p:nvSpPr>
          <p:spPr>
            <a:xfrm>
              <a:off x="1435762" y="1225838"/>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600" b="1" dirty="0">
                  <a:solidFill>
                    <a:schemeClr val="tx1"/>
                  </a:solidFill>
                  <a:latin typeface="Century Gothic" panose="020B0502020202020204" pitchFamily="34" charset="0"/>
                </a:rPr>
                <a:t>two</a:t>
              </a:r>
            </a:p>
          </p:txBody>
        </p:sp>
        <p:sp>
          <p:nvSpPr>
            <p:cNvPr id="20" name="Rounded Rectangle 48">
              <a:extLst>
                <a:ext uri="{FF2B5EF4-FFF2-40B4-BE49-F238E27FC236}">
                  <a16:creationId xmlns:a16="http://schemas.microsoft.com/office/drawing/2014/main" id="{A6F2CA89-3C69-49E3-A567-29930E114BD1}"/>
                </a:ext>
              </a:extLst>
            </p:cNvPr>
            <p:cNvSpPr/>
            <p:nvPr/>
          </p:nvSpPr>
          <p:spPr>
            <a:xfrm>
              <a:off x="2455030" y="1225838"/>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tx1"/>
                  </a:solidFill>
                  <a:latin typeface="Century Gothic" panose="020B0502020202020204" pitchFamily="34" charset="0"/>
                </a:rPr>
                <a:t>8</a:t>
              </a:r>
            </a:p>
          </p:txBody>
        </p:sp>
        <p:sp>
          <p:nvSpPr>
            <p:cNvPr id="21" name="Rounded Rectangle 49">
              <a:extLst>
                <a:ext uri="{FF2B5EF4-FFF2-40B4-BE49-F238E27FC236}">
                  <a16:creationId xmlns:a16="http://schemas.microsoft.com/office/drawing/2014/main" id="{1D10CD1F-8A1D-44F0-B072-0595B23F7C4F}"/>
                </a:ext>
              </a:extLst>
            </p:cNvPr>
            <p:cNvSpPr/>
            <p:nvPr/>
          </p:nvSpPr>
          <p:spPr>
            <a:xfrm>
              <a:off x="958851" y="2271533"/>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tx1"/>
                  </a:solidFill>
                  <a:latin typeface="Century Gothic" panose="020B0502020202020204" pitchFamily="34" charset="0"/>
                </a:rPr>
                <a:t>3</a:t>
              </a:r>
            </a:p>
          </p:txBody>
        </p:sp>
        <p:sp>
          <p:nvSpPr>
            <p:cNvPr id="22" name="Rounded Rectangle 50">
              <a:extLst>
                <a:ext uri="{FF2B5EF4-FFF2-40B4-BE49-F238E27FC236}">
                  <a16:creationId xmlns:a16="http://schemas.microsoft.com/office/drawing/2014/main" id="{2255D9EE-B57C-47D1-B7BA-ABD69605AE3B}"/>
                </a:ext>
              </a:extLst>
            </p:cNvPr>
            <p:cNvSpPr/>
            <p:nvPr/>
          </p:nvSpPr>
          <p:spPr>
            <a:xfrm>
              <a:off x="1998510" y="2271533"/>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600" b="1" dirty="0">
                  <a:solidFill>
                    <a:schemeClr val="tx1"/>
                  </a:solidFill>
                  <a:latin typeface="Century Gothic" panose="020B0502020202020204" pitchFamily="34" charset="0"/>
                </a:rPr>
                <a:t>one</a:t>
              </a:r>
            </a:p>
          </p:txBody>
        </p:sp>
      </p:grpSp>
      <p:grpSp>
        <p:nvGrpSpPr>
          <p:cNvPr id="23" name="Group 22">
            <a:extLst>
              <a:ext uri="{FF2B5EF4-FFF2-40B4-BE49-F238E27FC236}">
                <a16:creationId xmlns:a16="http://schemas.microsoft.com/office/drawing/2014/main" id="{41E3586B-23AA-439B-B18B-E987123297FA}"/>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B3848611-0DDD-4B59-BDB6-AE71AE842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B496DA2C-6079-4895-9093-A3E1A5DBBE9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6" name="TextBox 15">
            <a:extLst>
              <a:ext uri="{FF2B5EF4-FFF2-40B4-BE49-F238E27FC236}">
                <a16:creationId xmlns:a16="http://schemas.microsoft.com/office/drawing/2014/main" id="{8B8EA757-B1EA-45E4-B77F-332C776D6FD6}"/>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39823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all 5 digit cards, write down all the numbers you can create which round to 28,000 when rounded to the nearest thousand.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28,134; 28,143; 28,314; 28,341; 28,413; 28,431</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33D496C-BD1C-4715-92DD-D7662E0718E7}"/>
              </a:ext>
            </a:extLst>
          </p:cNvPr>
          <p:cNvGrpSpPr/>
          <p:nvPr/>
        </p:nvGrpSpPr>
        <p:grpSpPr>
          <a:xfrm>
            <a:off x="2889288" y="2054799"/>
            <a:ext cx="3365423" cy="2748401"/>
            <a:chOff x="416493" y="1225838"/>
            <a:chExt cx="2753932" cy="1909791"/>
          </a:xfrm>
          <a:solidFill>
            <a:schemeClr val="bg1"/>
          </a:solidFill>
        </p:grpSpPr>
        <p:sp>
          <p:nvSpPr>
            <p:cNvPr id="14" name="Rounded Rectangle 11">
              <a:extLst>
                <a:ext uri="{FF2B5EF4-FFF2-40B4-BE49-F238E27FC236}">
                  <a16:creationId xmlns:a16="http://schemas.microsoft.com/office/drawing/2014/main" id="{F4D2EF67-19EA-4EA6-B17E-A64D657289EA}"/>
                </a:ext>
              </a:extLst>
            </p:cNvPr>
            <p:cNvSpPr/>
            <p:nvPr/>
          </p:nvSpPr>
          <p:spPr>
            <a:xfrm>
              <a:off x="416493" y="1225838"/>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tx1"/>
                  </a:solidFill>
                  <a:latin typeface="Century Gothic" panose="020B0502020202020204" pitchFamily="34" charset="0"/>
                </a:rPr>
                <a:t>4</a:t>
              </a:r>
            </a:p>
          </p:txBody>
        </p:sp>
        <p:sp>
          <p:nvSpPr>
            <p:cNvPr id="15" name="Rounded Rectangle 47">
              <a:extLst>
                <a:ext uri="{FF2B5EF4-FFF2-40B4-BE49-F238E27FC236}">
                  <a16:creationId xmlns:a16="http://schemas.microsoft.com/office/drawing/2014/main" id="{4F839D3F-FE34-40BA-9886-5FB6E523D365}"/>
                </a:ext>
              </a:extLst>
            </p:cNvPr>
            <p:cNvSpPr/>
            <p:nvPr/>
          </p:nvSpPr>
          <p:spPr>
            <a:xfrm>
              <a:off x="1435762" y="1225838"/>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600" b="1" dirty="0">
                  <a:solidFill>
                    <a:schemeClr val="tx1"/>
                  </a:solidFill>
                  <a:latin typeface="Century Gothic" panose="020B0502020202020204" pitchFamily="34" charset="0"/>
                </a:rPr>
                <a:t>two</a:t>
              </a:r>
            </a:p>
          </p:txBody>
        </p:sp>
        <p:sp>
          <p:nvSpPr>
            <p:cNvPr id="20" name="Rounded Rectangle 48">
              <a:extLst>
                <a:ext uri="{FF2B5EF4-FFF2-40B4-BE49-F238E27FC236}">
                  <a16:creationId xmlns:a16="http://schemas.microsoft.com/office/drawing/2014/main" id="{A6F2CA89-3C69-49E3-A567-29930E114BD1}"/>
                </a:ext>
              </a:extLst>
            </p:cNvPr>
            <p:cNvSpPr/>
            <p:nvPr/>
          </p:nvSpPr>
          <p:spPr>
            <a:xfrm>
              <a:off x="2455030" y="1225838"/>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tx1"/>
                  </a:solidFill>
                  <a:latin typeface="Century Gothic" panose="020B0502020202020204" pitchFamily="34" charset="0"/>
                </a:rPr>
                <a:t>8</a:t>
              </a:r>
            </a:p>
          </p:txBody>
        </p:sp>
        <p:sp>
          <p:nvSpPr>
            <p:cNvPr id="21" name="Rounded Rectangle 49">
              <a:extLst>
                <a:ext uri="{FF2B5EF4-FFF2-40B4-BE49-F238E27FC236}">
                  <a16:creationId xmlns:a16="http://schemas.microsoft.com/office/drawing/2014/main" id="{1D10CD1F-8A1D-44F0-B072-0595B23F7C4F}"/>
                </a:ext>
              </a:extLst>
            </p:cNvPr>
            <p:cNvSpPr/>
            <p:nvPr/>
          </p:nvSpPr>
          <p:spPr>
            <a:xfrm>
              <a:off x="958851" y="2271533"/>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tx1"/>
                  </a:solidFill>
                  <a:latin typeface="Century Gothic" panose="020B0502020202020204" pitchFamily="34" charset="0"/>
                </a:rPr>
                <a:t>3</a:t>
              </a:r>
            </a:p>
          </p:txBody>
        </p:sp>
        <p:sp>
          <p:nvSpPr>
            <p:cNvPr id="22" name="Rounded Rectangle 50">
              <a:extLst>
                <a:ext uri="{FF2B5EF4-FFF2-40B4-BE49-F238E27FC236}">
                  <a16:creationId xmlns:a16="http://schemas.microsoft.com/office/drawing/2014/main" id="{2255D9EE-B57C-47D1-B7BA-ABD69605AE3B}"/>
                </a:ext>
              </a:extLst>
            </p:cNvPr>
            <p:cNvSpPr/>
            <p:nvPr/>
          </p:nvSpPr>
          <p:spPr>
            <a:xfrm>
              <a:off x="1998510" y="2271533"/>
              <a:ext cx="715395" cy="864096"/>
            </a:xfrm>
            <a:prstGeom prst="roundRect">
              <a:avLst/>
            </a:prstGeom>
            <a:grpFill/>
            <a:ln w="28575">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600" b="1" dirty="0">
                  <a:solidFill>
                    <a:schemeClr val="tx1"/>
                  </a:solidFill>
                  <a:latin typeface="Century Gothic" panose="020B0502020202020204" pitchFamily="34" charset="0"/>
                </a:rPr>
                <a:t>one</a:t>
              </a:r>
            </a:p>
          </p:txBody>
        </p:sp>
      </p:grpSp>
      <p:grpSp>
        <p:nvGrpSpPr>
          <p:cNvPr id="23" name="Group 22">
            <a:extLst>
              <a:ext uri="{FF2B5EF4-FFF2-40B4-BE49-F238E27FC236}">
                <a16:creationId xmlns:a16="http://schemas.microsoft.com/office/drawing/2014/main" id="{41E3586B-23AA-439B-B18B-E987123297FA}"/>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B3848611-0DDD-4B59-BDB6-AE71AE842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B496DA2C-6079-4895-9093-A3E1A5DBBE9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6" name="TextBox 15">
            <a:extLst>
              <a:ext uri="{FF2B5EF4-FFF2-40B4-BE49-F238E27FC236}">
                <a16:creationId xmlns:a16="http://schemas.microsoft.com/office/drawing/2014/main" id="{AE308BE5-1EDB-43E6-96AF-F691BB94A6C3}"/>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68042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55742C1D-640D-42D1-B619-C9EE28E05B16}"/>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CC381DDC-D96E-4047-ADD3-1CD90D4EE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E9061577-5677-4205-98CF-A6483AE67C7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id="{84F42C45-B449-41C2-938A-FA46E751604C}"/>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8" name="Rectangle 27">
            <a:extLst>
              <a:ext uri="{FF2B5EF4-FFF2-40B4-BE49-F238E27FC236}">
                <a16:creationId xmlns:a16="http://schemas.microsoft.com/office/drawing/2014/main" id="{7FF3972E-C6B0-414D-8B62-DBC5A5CC509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children are rounding the number 32,186 to the nearest 10.</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29" name="Group 28">
            <a:extLst>
              <a:ext uri="{FF2B5EF4-FFF2-40B4-BE49-F238E27FC236}">
                <a16:creationId xmlns:a16="http://schemas.microsoft.com/office/drawing/2014/main" id="{932E1E5E-3C15-42F0-AEBB-A0C4DBA80EDB}"/>
              </a:ext>
            </a:extLst>
          </p:cNvPr>
          <p:cNvGrpSpPr/>
          <p:nvPr/>
        </p:nvGrpSpPr>
        <p:grpSpPr>
          <a:xfrm>
            <a:off x="2696398" y="1371847"/>
            <a:ext cx="3489158" cy="2983585"/>
            <a:chOff x="2636238" y="1371847"/>
            <a:chExt cx="3489158" cy="2983585"/>
          </a:xfrm>
        </p:grpSpPr>
        <p:sp>
          <p:nvSpPr>
            <p:cNvPr id="30" name="Speech Bubble: Rectangle with Corners Rounded 29">
              <a:extLst>
                <a:ext uri="{FF2B5EF4-FFF2-40B4-BE49-F238E27FC236}">
                  <a16:creationId xmlns:a16="http://schemas.microsoft.com/office/drawing/2014/main" id="{0114A670-94C9-4BFF-BC8B-BE15DC78B481}"/>
                </a:ext>
              </a:extLst>
            </p:cNvPr>
            <p:cNvSpPr/>
            <p:nvPr/>
          </p:nvSpPr>
          <p:spPr>
            <a:xfrm>
              <a:off x="2636238" y="3429000"/>
              <a:ext cx="3489158" cy="926432"/>
            </a:xfrm>
            <a:prstGeom prst="wedgeRoundRectCallout">
              <a:avLst>
                <a:gd name="adj1" fmla="val -70143"/>
                <a:gd name="adj2" fmla="val 28734"/>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latin typeface="Century Gothic" panose="020B0502020202020204" pitchFamily="34" charset="0"/>
                </a:rPr>
                <a:t>I know it’s 31,190.</a:t>
              </a:r>
            </a:p>
          </p:txBody>
        </p:sp>
        <p:sp>
          <p:nvSpPr>
            <p:cNvPr id="31" name="Speech Bubble: Rectangle with Corners Rounded 30">
              <a:extLst>
                <a:ext uri="{FF2B5EF4-FFF2-40B4-BE49-F238E27FC236}">
                  <a16:creationId xmlns:a16="http://schemas.microsoft.com/office/drawing/2014/main" id="{8117F9CF-75B7-4420-9242-F8C0D2751E84}"/>
                </a:ext>
              </a:extLst>
            </p:cNvPr>
            <p:cNvSpPr/>
            <p:nvPr/>
          </p:nvSpPr>
          <p:spPr>
            <a:xfrm>
              <a:off x="2636238" y="2400423"/>
              <a:ext cx="3489158" cy="926432"/>
            </a:xfrm>
            <a:prstGeom prst="wedgeRoundRectCallout">
              <a:avLst>
                <a:gd name="adj1" fmla="val 71237"/>
                <a:gd name="adj2" fmla="val 27434"/>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latin typeface="Century Gothic" panose="020B0502020202020204" pitchFamily="34" charset="0"/>
                </a:rPr>
                <a:t>It’s definitely thirty-two thousand.</a:t>
              </a:r>
            </a:p>
          </p:txBody>
        </p:sp>
        <p:sp>
          <p:nvSpPr>
            <p:cNvPr id="32" name="Speech Bubble: Rectangle with Corners Rounded 31">
              <a:extLst>
                <a:ext uri="{FF2B5EF4-FFF2-40B4-BE49-F238E27FC236}">
                  <a16:creationId xmlns:a16="http://schemas.microsoft.com/office/drawing/2014/main" id="{3CEA7DDD-7D5B-4DD8-8ABF-1ABFF261DFA6}"/>
                </a:ext>
              </a:extLst>
            </p:cNvPr>
            <p:cNvSpPr/>
            <p:nvPr/>
          </p:nvSpPr>
          <p:spPr>
            <a:xfrm>
              <a:off x="2636238" y="1371847"/>
              <a:ext cx="3489158" cy="926432"/>
            </a:xfrm>
            <a:prstGeom prst="wedgeRoundRectCallout">
              <a:avLst>
                <a:gd name="adj1" fmla="val -70832"/>
                <a:gd name="adj2" fmla="val 33928"/>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latin typeface="Century Gothic" panose="020B0502020202020204" pitchFamily="34" charset="0"/>
                </a:rPr>
                <a:t>The answer is 32,190.</a:t>
              </a:r>
            </a:p>
          </p:txBody>
        </p:sp>
      </p:grpSp>
      <p:sp>
        <p:nvSpPr>
          <p:cNvPr id="33" name="TextBox 32">
            <a:extLst>
              <a:ext uri="{FF2B5EF4-FFF2-40B4-BE49-F238E27FC236}">
                <a16:creationId xmlns:a16="http://schemas.microsoft.com/office/drawing/2014/main" id="{FF02F0FE-33FC-4B1A-B4B1-C18C4BA506F1}"/>
              </a:ext>
            </a:extLst>
          </p:cNvPr>
          <p:cNvSpPr txBox="1"/>
          <p:nvPr/>
        </p:nvSpPr>
        <p:spPr>
          <a:xfrm>
            <a:off x="376731" y="2469837"/>
            <a:ext cx="1720647" cy="379350"/>
          </a:xfrm>
          <a:prstGeom prst="rect">
            <a:avLst/>
          </a:prstGeom>
          <a:noFill/>
        </p:spPr>
        <p:txBody>
          <a:bodyPr wrap="square" rtlCol="0">
            <a:spAutoFit/>
          </a:bodyPr>
          <a:lstStyle/>
          <a:p>
            <a:pPr algn="ctr"/>
            <a:r>
              <a:rPr lang="en-GB" b="1" dirty="0" err="1">
                <a:latin typeface="Century Gothic" panose="020B0502020202020204" pitchFamily="34" charset="0"/>
              </a:rPr>
              <a:t>Mhairi</a:t>
            </a:r>
            <a:endParaRPr lang="en-GB" b="1" dirty="0">
              <a:latin typeface="Century Gothic" panose="020B0502020202020204" pitchFamily="34" charset="0"/>
            </a:endParaRPr>
          </a:p>
        </p:txBody>
      </p:sp>
      <p:sp>
        <p:nvSpPr>
          <p:cNvPr id="34" name="TextBox 33">
            <a:extLst>
              <a:ext uri="{FF2B5EF4-FFF2-40B4-BE49-F238E27FC236}">
                <a16:creationId xmlns:a16="http://schemas.microsoft.com/office/drawing/2014/main" id="{7F48C5BB-E038-4B1C-B3D2-E06721546B66}"/>
              </a:ext>
            </a:extLst>
          </p:cNvPr>
          <p:cNvSpPr txBox="1"/>
          <p:nvPr/>
        </p:nvSpPr>
        <p:spPr>
          <a:xfrm>
            <a:off x="398826" y="4626960"/>
            <a:ext cx="1720647" cy="379350"/>
          </a:xfrm>
          <a:prstGeom prst="rect">
            <a:avLst/>
          </a:prstGeom>
          <a:noFill/>
        </p:spPr>
        <p:txBody>
          <a:bodyPr wrap="square" rtlCol="0">
            <a:spAutoFit/>
          </a:bodyPr>
          <a:lstStyle/>
          <a:p>
            <a:pPr algn="ctr"/>
            <a:r>
              <a:rPr lang="en-GB" b="1" dirty="0" err="1">
                <a:latin typeface="Century Gothic" panose="020B0502020202020204" pitchFamily="34" charset="0"/>
              </a:rPr>
              <a:t>Joely</a:t>
            </a:r>
            <a:endParaRPr lang="en-GB" b="1" dirty="0">
              <a:latin typeface="Century Gothic" panose="020B0502020202020204" pitchFamily="34" charset="0"/>
            </a:endParaRPr>
          </a:p>
        </p:txBody>
      </p:sp>
      <p:sp>
        <p:nvSpPr>
          <p:cNvPr id="35" name="TextBox 34">
            <a:extLst>
              <a:ext uri="{FF2B5EF4-FFF2-40B4-BE49-F238E27FC236}">
                <a16:creationId xmlns:a16="http://schemas.microsoft.com/office/drawing/2014/main" id="{46253ED4-135B-42C3-B617-A0F2D38CC2FA}"/>
              </a:ext>
            </a:extLst>
          </p:cNvPr>
          <p:cNvSpPr txBox="1"/>
          <p:nvPr/>
        </p:nvSpPr>
        <p:spPr>
          <a:xfrm>
            <a:off x="6636722" y="3324173"/>
            <a:ext cx="1720647" cy="379350"/>
          </a:xfrm>
          <a:prstGeom prst="rect">
            <a:avLst/>
          </a:prstGeom>
          <a:noFill/>
        </p:spPr>
        <p:txBody>
          <a:bodyPr wrap="square" rtlCol="0">
            <a:spAutoFit/>
          </a:bodyPr>
          <a:lstStyle/>
          <a:p>
            <a:pPr algn="ctr"/>
            <a:r>
              <a:rPr lang="en-GB" b="1" dirty="0">
                <a:latin typeface="Century Gothic" panose="020B0502020202020204" pitchFamily="34" charset="0"/>
              </a:rPr>
              <a:t>Bolin</a:t>
            </a:r>
          </a:p>
        </p:txBody>
      </p:sp>
      <p:sp>
        <p:nvSpPr>
          <p:cNvPr id="16" name="TextBox 15">
            <a:extLst>
              <a:ext uri="{FF2B5EF4-FFF2-40B4-BE49-F238E27FC236}">
                <a16:creationId xmlns:a16="http://schemas.microsoft.com/office/drawing/2014/main" id="{DA488FFD-22A9-4E9C-A7AF-4B20FEB9A275}"/>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27302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55742C1D-640D-42D1-B619-C9EE28E05B16}"/>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CC381DDC-D96E-4047-ADD3-1CD90D4EE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E9061577-5677-4205-98CF-A6483AE67C7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id="{5FF6EFBC-239A-4F8C-875D-66FD51C8FE31}"/>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8" name="Rectangle 27">
            <a:extLst>
              <a:ext uri="{FF2B5EF4-FFF2-40B4-BE49-F238E27FC236}">
                <a16:creationId xmlns:a16="http://schemas.microsoft.com/office/drawing/2014/main" id="{8A716A39-1BAC-4E8F-91A7-353329D8F15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children are rounding the number 32,186 to the nearest 10.</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r>
              <a:rPr lang="en-GB" sz="2000" b="1" dirty="0" err="1">
                <a:solidFill>
                  <a:schemeClr val="tx1"/>
                </a:solidFill>
                <a:latin typeface="Century Gothic" panose="020B0502020202020204" pitchFamily="34" charset="0"/>
                <a:sym typeface="Wingdings" panose="05000000000000000000" pitchFamily="2" charset="2"/>
              </a:rPr>
              <a:t>Mhairi</a:t>
            </a:r>
            <a:r>
              <a:rPr lang="en-GB" sz="2000" b="1" dirty="0">
                <a:solidFill>
                  <a:schemeClr val="tx1"/>
                </a:solidFill>
                <a:latin typeface="Century Gothic" panose="020B0502020202020204" pitchFamily="34" charset="0"/>
                <a:sym typeface="Wingdings" panose="05000000000000000000" pitchFamily="2" charset="2"/>
              </a:rPr>
              <a:t> is correct because…</a:t>
            </a: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29" name="Group 28">
            <a:extLst>
              <a:ext uri="{FF2B5EF4-FFF2-40B4-BE49-F238E27FC236}">
                <a16:creationId xmlns:a16="http://schemas.microsoft.com/office/drawing/2014/main" id="{54C7522C-88BD-41FD-A285-489FD3575E32}"/>
              </a:ext>
            </a:extLst>
          </p:cNvPr>
          <p:cNvGrpSpPr/>
          <p:nvPr/>
        </p:nvGrpSpPr>
        <p:grpSpPr>
          <a:xfrm>
            <a:off x="2696398" y="1371847"/>
            <a:ext cx="3489158" cy="2983585"/>
            <a:chOff x="2636238" y="1371847"/>
            <a:chExt cx="3489158" cy="2983585"/>
          </a:xfrm>
        </p:grpSpPr>
        <p:sp>
          <p:nvSpPr>
            <p:cNvPr id="30" name="Speech Bubble: Rectangle with Corners Rounded 29">
              <a:extLst>
                <a:ext uri="{FF2B5EF4-FFF2-40B4-BE49-F238E27FC236}">
                  <a16:creationId xmlns:a16="http://schemas.microsoft.com/office/drawing/2014/main" id="{782780CC-7FA5-4D77-BB53-14085AE65985}"/>
                </a:ext>
              </a:extLst>
            </p:cNvPr>
            <p:cNvSpPr/>
            <p:nvPr/>
          </p:nvSpPr>
          <p:spPr>
            <a:xfrm>
              <a:off x="2636238" y="3429000"/>
              <a:ext cx="3489158" cy="926432"/>
            </a:xfrm>
            <a:prstGeom prst="wedgeRoundRectCallout">
              <a:avLst>
                <a:gd name="adj1" fmla="val -70143"/>
                <a:gd name="adj2" fmla="val 28734"/>
                <a:gd name="adj3" fmla="val 16667"/>
              </a:avLst>
            </a:prstGeom>
            <a:ln w="381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I know it’s 31,190.</a:t>
              </a:r>
            </a:p>
          </p:txBody>
        </p:sp>
        <p:sp>
          <p:nvSpPr>
            <p:cNvPr id="31" name="Speech Bubble: Rectangle with Corners Rounded 30">
              <a:extLst>
                <a:ext uri="{FF2B5EF4-FFF2-40B4-BE49-F238E27FC236}">
                  <a16:creationId xmlns:a16="http://schemas.microsoft.com/office/drawing/2014/main" id="{8D709E8A-F993-4529-A098-F09AFCE9D1F7}"/>
                </a:ext>
              </a:extLst>
            </p:cNvPr>
            <p:cNvSpPr/>
            <p:nvPr/>
          </p:nvSpPr>
          <p:spPr>
            <a:xfrm>
              <a:off x="2636238" y="2400423"/>
              <a:ext cx="3489158" cy="926432"/>
            </a:xfrm>
            <a:prstGeom prst="wedgeRoundRectCallout">
              <a:avLst>
                <a:gd name="adj1" fmla="val 71237"/>
                <a:gd name="adj2" fmla="val 27434"/>
                <a:gd name="adj3" fmla="val 16667"/>
              </a:avLst>
            </a:prstGeom>
            <a:ln w="381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It’s definitely thirty-two thousand.</a:t>
              </a:r>
            </a:p>
          </p:txBody>
        </p:sp>
        <p:sp>
          <p:nvSpPr>
            <p:cNvPr id="32" name="Speech Bubble: Rectangle with Corners Rounded 31">
              <a:extLst>
                <a:ext uri="{FF2B5EF4-FFF2-40B4-BE49-F238E27FC236}">
                  <a16:creationId xmlns:a16="http://schemas.microsoft.com/office/drawing/2014/main" id="{9A302AE2-5DD0-47AA-B3BD-354CBC7B8ED3}"/>
                </a:ext>
              </a:extLst>
            </p:cNvPr>
            <p:cNvSpPr/>
            <p:nvPr/>
          </p:nvSpPr>
          <p:spPr>
            <a:xfrm>
              <a:off x="2636238" y="1371847"/>
              <a:ext cx="3489158" cy="926432"/>
            </a:xfrm>
            <a:prstGeom prst="wedgeRoundRectCallout">
              <a:avLst>
                <a:gd name="adj1" fmla="val -70832"/>
                <a:gd name="adj2" fmla="val 33928"/>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latin typeface="Century Gothic" panose="020B0502020202020204" pitchFamily="34" charset="0"/>
                </a:rPr>
                <a:t>The answer is 32,190.</a:t>
              </a:r>
            </a:p>
          </p:txBody>
        </p:sp>
      </p:grpSp>
      <p:sp>
        <p:nvSpPr>
          <p:cNvPr id="33" name="TextBox 32">
            <a:extLst>
              <a:ext uri="{FF2B5EF4-FFF2-40B4-BE49-F238E27FC236}">
                <a16:creationId xmlns:a16="http://schemas.microsoft.com/office/drawing/2014/main" id="{742483A8-944F-4B40-A4F0-3C2456ECE5EF}"/>
              </a:ext>
            </a:extLst>
          </p:cNvPr>
          <p:cNvSpPr txBox="1"/>
          <p:nvPr/>
        </p:nvSpPr>
        <p:spPr>
          <a:xfrm>
            <a:off x="376731" y="2469837"/>
            <a:ext cx="1720647" cy="379350"/>
          </a:xfrm>
          <a:prstGeom prst="rect">
            <a:avLst/>
          </a:prstGeom>
          <a:noFill/>
        </p:spPr>
        <p:txBody>
          <a:bodyPr wrap="square" rtlCol="0">
            <a:spAutoFit/>
          </a:bodyPr>
          <a:lstStyle/>
          <a:p>
            <a:pPr algn="ctr"/>
            <a:r>
              <a:rPr lang="en-GB" b="1" dirty="0" err="1">
                <a:latin typeface="Century Gothic" panose="020B0502020202020204" pitchFamily="34" charset="0"/>
              </a:rPr>
              <a:t>Mhairi</a:t>
            </a:r>
            <a:endParaRPr lang="en-GB" b="1" dirty="0">
              <a:latin typeface="Century Gothic" panose="020B0502020202020204" pitchFamily="34" charset="0"/>
            </a:endParaRPr>
          </a:p>
        </p:txBody>
      </p:sp>
      <p:sp>
        <p:nvSpPr>
          <p:cNvPr id="34" name="TextBox 33">
            <a:extLst>
              <a:ext uri="{FF2B5EF4-FFF2-40B4-BE49-F238E27FC236}">
                <a16:creationId xmlns:a16="http://schemas.microsoft.com/office/drawing/2014/main" id="{E4D15994-8E3A-4CD3-9AD1-385A30A09446}"/>
              </a:ext>
            </a:extLst>
          </p:cNvPr>
          <p:cNvSpPr txBox="1"/>
          <p:nvPr/>
        </p:nvSpPr>
        <p:spPr>
          <a:xfrm>
            <a:off x="398826" y="4626960"/>
            <a:ext cx="1720647" cy="379350"/>
          </a:xfrm>
          <a:prstGeom prst="rect">
            <a:avLst/>
          </a:prstGeom>
          <a:noFill/>
        </p:spPr>
        <p:txBody>
          <a:bodyPr wrap="square" rtlCol="0">
            <a:spAutoFit/>
          </a:bodyPr>
          <a:lstStyle/>
          <a:p>
            <a:pPr algn="ctr"/>
            <a:r>
              <a:rPr lang="en-GB" b="1" dirty="0" err="1">
                <a:latin typeface="Century Gothic" panose="020B0502020202020204" pitchFamily="34" charset="0"/>
              </a:rPr>
              <a:t>Joely</a:t>
            </a:r>
            <a:endParaRPr lang="en-GB" b="1" dirty="0">
              <a:latin typeface="Century Gothic" panose="020B0502020202020204" pitchFamily="34" charset="0"/>
            </a:endParaRPr>
          </a:p>
        </p:txBody>
      </p:sp>
      <p:sp>
        <p:nvSpPr>
          <p:cNvPr id="35" name="TextBox 34">
            <a:extLst>
              <a:ext uri="{FF2B5EF4-FFF2-40B4-BE49-F238E27FC236}">
                <a16:creationId xmlns:a16="http://schemas.microsoft.com/office/drawing/2014/main" id="{ADA2AFB9-85E9-4287-85B3-35E8F234F60B}"/>
              </a:ext>
            </a:extLst>
          </p:cNvPr>
          <p:cNvSpPr txBox="1"/>
          <p:nvPr/>
        </p:nvSpPr>
        <p:spPr>
          <a:xfrm>
            <a:off x="6636722" y="3324173"/>
            <a:ext cx="1720647" cy="379350"/>
          </a:xfrm>
          <a:prstGeom prst="rect">
            <a:avLst/>
          </a:prstGeom>
          <a:noFill/>
        </p:spPr>
        <p:txBody>
          <a:bodyPr wrap="square" rtlCol="0">
            <a:spAutoFit/>
          </a:bodyPr>
          <a:lstStyle/>
          <a:p>
            <a:pPr algn="ctr"/>
            <a:r>
              <a:rPr lang="en-GB" b="1" dirty="0">
                <a:latin typeface="Century Gothic" panose="020B0502020202020204" pitchFamily="34" charset="0"/>
              </a:rPr>
              <a:t>Bolin</a:t>
            </a:r>
          </a:p>
        </p:txBody>
      </p:sp>
      <p:sp>
        <p:nvSpPr>
          <p:cNvPr id="16" name="TextBox 15">
            <a:extLst>
              <a:ext uri="{FF2B5EF4-FFF2-40B4-BE49-F238E27FC236}">
                <a16:creationId xmlns:a16="http://schemas.microsoft.com/office/drawing/2014/main" id="{EFC9F50F-6F4F-4139-8C2A-23CCDA3DFFDB}"/>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3604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55742C1D-640D-42D1-B619-C9EE28E05B16}"/>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CC381DDC-D96E-4047-ADD3-1CD90D4EE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E9061577-5677-4205-98CF-A6483AE67C7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id="{5FF6EFBC-239A-4F8C-875D-66FD51C8FE31}"/>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8" name="Rectangle 27">
            <a:extLst>
              <a:ext uri="{FF2B5EF4-FFF2-40B4-BE49-F238E27FC236}">
                <a16:creationId xmlns:a16="http://schemas.microsoft.com/office/drawing/2014/main" id="{8A716A39-1BAC-4E8F-91A7-353329D8F15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children are rounding the number 32,186 to the nearest 10.</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pPr lvl="0"/>
            <a:r>
              <a:rPr lang="en-GB" sz="2000" b="1" dirty="0" err="1">
                <a:solidFill>
                  <a:srgbClr val="FF0000"/>
                </a:solidFill>
                <a:latin typeface="Century Gothic" panose="020B0502020202020204" pitchFamily="34" charset="0"/>
                <a:sym typeface="Wingdings" panose="05000000000000000000" pitchFamily="2" charset="2"/>
              </a:rPr>
              <a:t>Mhairi</a:t>
            </a:r>
            <a:r>
              <a:rPr lang="en-GB" sz="2000" b="1" dirty="0">
                <a:solidFill>
                  <a:srgbClr val="FF0000"/>
                </a:solidFill>
                <a:latin typeface="Century Gothic" panose="020B0502020202020204" pitchFamily="34" charset="0"/>
                <a:sym typeface="Wingdings" panose="05000000000000000000" pitchFamily="2" charset="2"/>
              </a:rPr>
              <a:t> is correct because 32</a:t>
            </a:r>
            <a:r>
              <a:rPr lang="en-GB" sz="2000" b="1" dirty="0">
                <a:solidFill>
                  <a:srgbClr val="FF0000"/>
                </a:solidFill>
                <a:latin typeface="Century Gothic" panose="020B0502020202020204" pitchFamily="34" charset="0"/>
              </a:rPr>
              <a:t>,186 rounded to the nearest ten is 32,190. Bolin has rounded the number to the nearest thousand, and </a:t>
            </a:r>
            <a:r>
              <a:rPr lang="en-GB" sz="2000" b="1" dirty="0" err="1">
                <a:solidFill>
                  <a:srgbClr val="FF0000"/>
                </a:solidFill>
                <a:latin typeface="Century Gothic" panose="020B0502020202020204" pitchFamily="34" charset="0"/>
              </a:rPr>
              <a:t>Joely</a:t>
            </a:r>
            <a:r>
              <a:rPr lang="en-GB" sz="2000" b="1" dirty="0">
                <a:solidFill>
                  <a:srgbClr val="FF0000"/>
                </a:solidFill>
                <a:latin typeface="Century Gothic" panose="020B0502020202020204" pitchFamily="34" charset="0"/>
              </a:rPr>
              <a:t> has subtracted 1,000 instead. </a:t>
            </a: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29" name="Group 28">
            <a:extLst>
              <a:ext uri="{FF2B5EF4-FFF2-40B4-BE49-F238E27FC236}">
                <a16:creationId xmlns:a16="http://schemas.microsoft.com/office/drawing/2014/main" id="{54C7522C-88BD-41FD-A285-489FD3575E32}"/>
              </a:ext>
            </a:extLst>
          </p:cNvPr>
          <p:cNvGrpSpPr/>
          <p:nvPr/>
        </p:nvGrpSpPr>
        <p:grpSpPr>
          <a:xfrm>
            <a:off x="2696398" y="1371847"/>
            <a:ext cx="3489158" cy="2983585"/>
            <a:chOff x="2636238" y="1371847"/>
            <a:chExt cx="3489158" cy="2983585"/>
          </a:xfrm>
        </p:grpSpPr>
        <p:sp>
          <p:nvSpPr>
            <p:cNvPr id="30" name="Speech Bubble: Rectangle with Corners Rounded 29">
              <a:extLst>
                <a:ext uri="{FF2B5EF4-FFF2-40B4-BE49-F238E27FC236}">
                  <a16:creationId xmlns:a16="http://schemas.microsoft.com/office/drawing/2014/main" id="{782780CC-7FA5-4D77-BB53-14085AE65985}"/>
                </a:ext>
              </a:extLst>
            </p:cNvPr>
            <p:cNvSpPr/>
            <p:nvPr/>
          </p:nvSpPr>
          <p:spPr>
            <a:xfrm>
              <a:off x="2636238" y="3429000"/>
              <a:ext cx="3489158" cy="926432"/>
            </a:xfrm>
            <a:prstGeom prst="wedgeRoundRectCallout">
              <a:avLst>
                <a:gd name="adj1" fmla="val -70143"/>
                <a:gd name="adj2" fmla="val 28734"/>
                <a:gd name="adj3" fmla="val 16667"/>
              </a:avLst>
            </a:prstGeom>
            <a:ln w="381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I know it’s 31,190.</a:t>
              </a:r>
            </a:p>
          </p:txBody>
        </p:sp>
        <p:sp>
          <p:nvSpPr>
            <p:cNvPr id="31" name="Speech Bubble: Rectangle with Corners Rounded 30">
              <a:extLst>
                <a:ext uri="{FF2B5EF4-FFF2-40B4-BE49-F238E27FC236}">
                  <a16:creationId xmlns:a16="http://schemas.microsoft.com/office/drawing/2014/main" id="{8D709E8A-F993-4529-A098-F09AFCE9D1F7}"/>
                </a:ext>
              </a:extLst>
            </p:cNvPr>
            <p:cNvSpPr/>
            <p:nvPr/>
          </p:nvSpPr>
          <p:spPr>
            <a:xfrm>
              <a:off x="2636238" y="2400423"/>
              <a:ext cx="3489158" cy="926432"/>
            </a:xfrm>
            <a:prstGeom prst="wedgeRoundRectCallout">
              <a:avLst>
                <a:gd name="adj1" fmla="val 71237"/>
                <a:gd name="adj2" fmla="val 27434"/>
                <a:gd name="adj3" fmla="val 16667"/>
              </a:avLst>
            </a:prstGeom>
            <a:ln w="381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It’s definitely thirty-two thousand.</a:t>
              </a:r>
            </a:p>
          </p:txBody>
        </p:sp>
        <p:sp>
          <p:nvSpPr>
            <p:cNvPr id="32" name="Speech Bubble: Rectangle with Corners Rounded 31">
              <a:extLst>
                <a:ext uri="{FF2B5EF4-FFF2-40B4-BE49-F238E27FC236}">
                  <a16:creationId xmlns:a16="http://schemas.microsoft.com/office/drawing/2014/main" id="{9A302AE2-5DD0-47AA-B3BD-354CBC7B8ED3}"/>
                </a:ext>
              </a:extLst>
            </p:cNvPr>
            <p:cNvSpPr/>
            <p:nvPr/>
          </p:nvSpPr>
          <p:spPr>
            <a:xfrm>
              <a:off x="2636238" y="1371847"/>
              <a:ext cx="3489158" cy="926432"/>
            </a:xfrm>
            <a:prstGeom prst="wedgeRoundRectCallout">
              <a:avLst>
                <a:gd name="adj1" fmla="val -70832"/>
                <a:gd name="adj2" fmla="val 33928"/>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400" b="1" dirty="0">
                  <a:latin typeface="Century Gothic" panose="020B0502020202020204" pitchFamily="34" charset="0"/>
                </a:rPr>
                <a:t>The answer is 32,190.</a:t>
              </a:r>
            </a:p>
          </p:txBody>
        </p:sp>
      </p:grpSp>
      <p:sp>
        <p:nvSpPr>
          <p:cNvPr id="33" name="TextBox 32">
            <a:extLst>
              <a:ext uri="{FF2B5EF4-FFF2-40B4-BE49-F238E27FC236}">
                <a16:creationId xmlns:a16="http://schemas.microsoft.com/office/drawing/2014/main" id="{742483A8-944F-4B40-A4F0-3C2456ECE5EF}"/>
              </a:ext>
            </a:extLst>
          </p:cNvPr>
          <p:cNvSpPr txBox="1"/>
          <p:nvPr/>
        </p:nvSpPr>
        <p:spPr>
          <a:xfrm>
            <a:off x="376731" y="2469837"/>
            <a:ext cx="1720647" cy="379350"/>
          </a:xfrm>
          <a:prstGeom prst="rect">
            <a:avLst/>
          </a:prstGeom>
          <a:noFill/>
        </p:spPr>
        <p:txBody>
          <a:bodyPr wrap="square" rtlCol="0">
            <a:spAutoFit/>
          </a:bodyPr>
          <a:lstStyle/>
          <a:p>
            <a:pPr algn="ctr"/>
            <a:r>
              <a:rPr lang="en-GB" b="1" dirty="0" err="1">
                <a:latin typeface="Century Gothic" panose="020B0502020202020204" pitchFamily="34" charset="0"/>
              </a:rPr>
              <a:t>Mhairi</a:t>
            </a:r>
            <a:endParaRPr lang="en-GB" b="1" dirty="0">
              <a:latin typeface="Century Gothic" panose="020B0502020202020204" pitchFamily="34" charset="0"/>
            </a:endParaRPr>
          </a:p>
        </p:txBody>
      </p:sp>
      <p:sp>
        <p:nvSpPr>
          <p:cNvPr id="34" name="TextBox 33">
            <a:extLst>
              <a:ext uri="{FF2B5EF4-FFF2-40B4-BE49-F238E27FC236}">
                <a16:creationId xmlns:a16="http://schemas.microsoft.com/office/drawing/2014/main" id="{E4D15994-8E3A-4CD3-9AD1-385A30A09446}"/>
              </a:ext>
            </a:extLst>
          </p:cNvPr>
          <p:cNvSpPr txBox="1"/>
          <p:nvPr/>
        </p:nvSpPr>
        <p:spPr>
          <a:xfrm>
            <a:off x="398826" y="4626960"/>
            <a:ext cx="1720647" cy="379350"/>
          </a:xfrm>
          <a:prstGeom prst="rect">
            <a:avLst/>
          </a:prstGeom>
          <a:noFill/>
        </p:spPr>
        <p:txBody>
          <a:bodyPr wrap="square" rtlCol="0">
            <a:spAutoFit/>
          </a:bodyPr>
          <a:lstStyle/>
          <a:p>
            <a:pPr algn="ctr"/>
            <a:r>
              <a:rPr lang="en-GB" b="1" dirty="0" err="1">
                <a:latin typeface="Century Gothic" panose="020B0502020202020204" pitchFamily="34" charset="0"/>
              </a:rPr>
              <a:t>Joely</a:t>
            </a:r>
            <a:endParaRPr lang="en-GB" b="1" dirty="0">
              <a:latin typeface="Century Gothic" panose="020B0502020202020204" pitchFamily="34" charset="0"/>
            </a:endParaRPr>
          </a:p>
        </p:txBody>
      </p:sp>
      <p:sp>
        <p:nvSpPr>
          <p:cNvPr id="35" name="TextBox 34">
            <a:extLst>
              <a:ext uri="{FF2B5EF4-FFF2-40B4-BE49-F238E27FC236}">
                <a16:creationId xmlns:a16="http://schemas.microsoft.com/office/drawing/2014/main" id="{ADA2AFB9-85E9-4287-85B3-35E8F234F60B}"/>
              </a:ext>
            </a:extLst>
          </p:cNvPr>
          <p:cNvSpPr txBox="1"/>
          <p:nvPr/>
        </p:nvSpPr>
        <p:spPr>
          <a:xfrm>
            <a:off x="6636722" y="3324173"/>
            <a:ext cx="1720647" cy="379350"/>
          </a:xfrm>
          <a:prstGeom prst="rect">
            <a:avLst/>
          </a:prstGeom>
          <a:noFill/>
        </p:spPr>
        <p:txBody>
          <a:bodyPr wrap="square" rtlCol="0">
            <a:spAutoFit/>
          </a:bodyPr>
          <a:lstStyle/>
          <a:p>
            <a:pPr algn="ctr"/>
            <a:r>
              <a:rPr lang="en-GB" b="1" dirty="0">
                <a:latin typeface="Century Gothic" panose="020B0502020202020204" pitchFamily="34" charset="0"/>
              </a:rPr>
              <a:t>Bolin</a:t>
            </a:r>
          </a:p>
        </p:txBody>
      </p:sp>
      <p:sp>
        <p:nvSpPr>
          <p:cNvPr id="16" name="TextBox 15">
            <a:extLst>
              <a:ext uri="{FF2B5EF4-FFF2-40B4-BE49-F238E27FC236}">
                <a16:creationId xmlns:a16="http://schemas.microsoft.com/office/drawing/2014/main" id="{298A0C10-F480-4AD8-A9BF-08C44D654F6C}"/>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91956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choice.</a:t>
            </a:r>
          </a:p>
          <a:p>
            <a:pPr algn="ctr"/>
            <a:endParaRPr lang="en-GB" sz="2000"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8A3B44AB-C383-485B-89E0-1A7FB9267578}"/>
              </a:ext>
            </a:extLst>
          </p:cNvPr>
          <p:cNvGrpSpPr/>
          <p:nvPr/>
        </p:nvGrpSpPr>
        <p:grpSpPr>
          <a:xfrm>
            <a:off x="1919037" y="1475572"/>
            <a:ext cx="5305926" cy="3481440"/>
            <a:chOff x="455410" y="6609184"/>
            <a:chExt cx="2540351" cy="2451537"/>
          </a:xfrm>
          <a:solidFill>
            <a:schemeClr val="bg1"/>
          </a:solidFill>
        </p:grpSpPr>
        <p:sp>
          <p:nvSpPr>
            <p:cNvPr id="9" name="Rounded Rectangle 3">
              <a:extLst>
                <a:ext uri="{FF2B5EF4-FFF2-40B4-BE49-F238E27FC236}">
                  <a16:creationId xmlns:a16="http://schemas.microsoft.com/office/drawing/2014/main" id="{11A5ED8D-7625-4DD4-8195-D89B82CE18D7}"/>
                </a:ext>
              </a:extLst>
            </p:cNvPr>
            <p:cNvSpPr/>
            <p:nvPr/>
          </p:nvSpPr>
          <p:spPr>
            <a:xfrm>
              <a:off x="455410" y="6609184"/>
              <a:ext cx="2540351" cy="541006"/>
            </a:xfrm>
            <a:prstGeom prst="roundRect">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entury Gothic" panose="020B0502020202020204" pitchFamily="34" charset="0"/>
                </a:rPr>
                <a:t>16,872</a:t>
              </a:r>
            </a:p>
          </p:txBody>
        </p:sp>
        <p:sp>
          <p:nvSpPr>
            <p:cNvPr id="10" name="Rounded Rectangle 35">
              <a:extLst>
                <a:ext uri="{FF2B5EF4-FFF2-40B4-BE49-F238E27FC236}">
                  <a16:creationId xmlns:a16="http://schemas.microsoft.com/office/drawing/2014/main" id="{472A6FBA-5854-4CEF-9B81-1B72A3D0EAA0}"/>
                </a:ext>
              </a:extLst>
            </p:cNvPr>
            <p:cNvSpPr/>
            <p:nvPr/>
          </p:nvSpPr>
          <p:spPr>
            <a:xfrm>
              <a:off x="455410" y="7246028"/>
              <a:ext cx="2540351" cy="541006"/>
            </a:xfrm>
            <a:prstGeom prst="roundRect">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entury Gothic" panose="020B0502020202020204" pitchFamily="34" charset="0"/>
                </a:rPr>
                <a:t>23,802</a:t>
              </a:r>
            </a:p>
          </p:txBody>
        </p:sp>
        <p:sp>
          <p:nvSpPr>
            <p:cNvPr id="11" name="Rounded Rectangle 36">
              <a:extLst>
                <a:ext uri="{FF2B5EF4-FFF2-40B4-BE49-F238E27FC236}">
                  <a16:creationId xmlns:a16="http://schemas.microsoft.com/office/drawing/2014/main" id="{08B226FD-19DF-4AF7-BDA9-C181EDD3314D}"/>
                </a:ext>
              </a:extLst>
            </p:cNvPr>
            <p:cNvSpPr/>
            <p:nvPr/>
          </p:nvSpPr>
          <p:spPr>
            <a:xfrm>
              <a:off x="455410" y="7882872"/>
              <a:ext cx="2540351" cy="541006"/>
            </a:xfrm>
            <a:prstGeom prst="roundRect">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entury Gothic" panose="020B0502020202020204" pitchFamily="34" charset="0"/>
                </a:rPr>
                <a:t>15,919</a:t>
              </a:r>
            </a:p>
          </p:txBody>
        </p:sp>
        <p:sp>
          <p:nvSpPr>
            <p:cNvPr id="12" name="Rounded Rectangle 37">
              <a:extLst>
                <a:ext uri="{FF2B5EF4-FFF2-40B4-BE49-F238E27FC236}">
                  <a16:creationId xmlns:a16="http://schemas.microsoft.com/office/drawing/2014/main" id="{A7AA90F2-B16B-4B7E-BB1A-46CCBAB1F9C6}"/>
                </a:ext>
              </a:extLst>
            </p:cNvPr>
            <p:cNvSpPr/>
            <p:nvPr/>
          </p:nvSpPr>
          <p:spPr>
            <a:xfrm>
              <a:off x="455410" y="8519715"/>
              <a:ext cx="2540351" cy="541006"/>
            </a:xfrm>
            <a:prstGeom prst="roundRect">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fourteen thousand, nine hundred</a:t>
              </a:r>
            </a:p>
          </p:txBody>
        </p:sp>
      </p:grpSp>
      <p:grpSp>
        <p:nvGrpSpPr>
          <p:cNvPr id="13" name="Group 12">
            <a:extLst>
              <a:ext uri="{FF2B5EF4-FFF2-40B4-BE49-F238E27FC236}">
                <a16:creationId xmlns:a16="http://schemas.microsoft.com/office/drawing/2014/main" id="{55742C1D-640D-42D1-B619-C9EE28E05B16}"/>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CC381DDC-D96E-4047-ADD3-1CD90D4EE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E9061577-5677-4205-98CF-A6483AE67C7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6" name="TextBox 15">
            <a:extLst>
              <a:ext uri="{FF2B5EF4-FFF2-40B4-BE49-F238E27FC236}">
                <a16:creationId xmlns:a16="http://schemas.microsoft.com/office/drawing/2014/main" id="{108860FB-EEE2-42B8-B249-F0D3D5A56640}"/>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0765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Autumn Block 1 – Place Value – Step 9</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US"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endParaRPr lang="en-GB" sz="1200" b="1" dirty="0">
              <a:solidFill>
                <a:schemeClr val="tx1"/>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5:</a:t>
            </a:r>
            <a:r>
              <a:rPr lang="en-GB" sz="1200" b="1" dirty="0">
                <a:solidFill>
                  <a:schemeClr val="tx1"/>
                </a:solidFill>
                <a:latin typeface="Century Gothic" panose="020B0502020202020204" pitchFamily="34" charset="0"/>
              </a:rPr>
              <a:t> (5N2) </a:t>
            </a:r>
            <a:r>
              <a:rPr lang="en-GB" sz="1200" b="1" dirty="0">
                <a:latin typeface="Century Gothic" panose="020B0502020202020204" pitchFamily="34" charset="0"/>
                <a:hlinkClick r:id="rId3"/>
              </a:rPr>
              <a:t>Read, write, order and compare numbers to at least 1 000 000 and determine the value of each digit</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5:</a:t>
            </a:r>
            <a:r>
              <a:rPr lang="en-GB" sz="1200" b="1" dirty="0">
                <a:solidFill>
                  <a:schemeClr val="tx1"/>
                </a:solidFill>
                <a:latin typeface="Century Gothic" panose="020B0502020202020204" pitchFamily="34" charset="0"/>
              </a:rPr>
              <a:t> (5N4) </a:t>
            </a:r>
            <a:r>
              <a:rPr lang="en-GB" sz="1200" b="1" dirty="0">
                <a:latin typeface="Century Gothic" panose="020B0502020202020204" pitchFamily="34" charset="0"/>
                <a:hlinkClick r:id="rId4"/>
              </a:rPr>
              <a:t>Round any number up to 1 000 000 to the nearest 10, 100, 1000, 10 000 and 100 000</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5:</a:t>
            </a:r>
            <a:r>
              <a:rPr lang="en-GB" sz="1200" b="1" dirty="0">
                <a:solidFill>
                  <a:schemeClr val="tx1"/>
                </a:solidFill>
                <a:latin typeface="Century Gothic" panose="020B0502020202020204" pitchFamily="34" charset="0"/>
              </a:rPr>
              <a:t> (5N6) </a:t>
            </a:r>
            <a:r>
              <a:rPr lang="en-GB" sz="1200" b="1" dirty="0">
                <a:latin typeface="Century Gothic" panose="020B0502020202020204" pitchFamily="34" charset="0"/>
                <a:hlinkClick r:id="rId5"/>
              </a:rPr>
              <a:t>Solve number problems and practical problems that involve (5N1) (5N2) (5N4) (5N5)</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schemeClr val="tx1"/>
                </a:solidFill>
                <a:latin typeface="Century Gothic" panose="020B0502020202020204" pitchFamily="34" charset="0"/>
              </a:rPr>
              <a:t>More</a:t>
            </a:r>
            <a:r>
              <a:rPr lang="en-GB" sz="2000" b="1" dirty="0">
                <a:solidFill>
                  <a:prstClr val="black"/>
                </a:solidFill>
                <a:latin typeface="Century Gothic" panose="020B0502020202020204" pitchFamily="34" charset="0"/>
              </a:rPr>
              <a:t> </a:t>
            </a:r>
            <a:r>
              <a:rPr lang="en-GB" sz="1600" b="1" dirty="0">
                <a:latin typeface="Century Gothic" panose="020B0502020202020204" pitchFamily="34" charset="0"/>
                <a:hlinkClick r:id="rId6"/>
              </a:rPr>
              <a:t>Year 5 and Year 6 Place Value</a:t>
            </a:r>
            <a:r>
              <a:rPr lang="en-GB" sz="1600" b="1" dirty="0">
                <a:latin typeface="Century Gothic" panose="020B0502020202020204" pitchFamily="34" charset="0"/>
              </a:rPr>
              <a:t> </a:t>
            </a:r>
            <a:r>
              <a:rPr lang="en-GB" sz="1600" b="1" dirty="0">
                <a:solidFill>
                  <a:schemeClr val="tx1"/>
                </a:solidFill>
                <a:latin typeface="Century Gothic" panose="020B0502020202020204" pitchFamily="34" charset="0"/>
              </a:rPr>
              <a:t>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DB6400D2-7B04-41D9-BC24-846C0D3B69D4}"/>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D5810A41-5E8F-4F7E-AC93-E5D00641D6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D1BB720B-CAC4-4EE4-AA2A-8A549FDC0E6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choice.</a:t>
            </a:r>
          </a:p>
          <a:p>
            <a:r>
              <a:rPr lang="en-GB" sz="2000" b="1" dirty="0">
                <a:solidFill>
                  <a:schemeClr val="tx1"/>
                </a:solidFill>
                <a:latin typeface="Century Gothic" panose="020B0502020202020204" pitchFamily="34" charset="0"/>
              </a:rPr>
              <a:t>14,900 is the odd one out because…</a:t>
            </a:r>
            <a:endParaRPr lang="en-GB" b="1" u="sng"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B8126957-EE9F-4CA5-B6B3-D1CDF92144FC}"/>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CF20D682-0E05-4D10-A462-163701F0F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AD8D50B9-F180-4DB3-B203-19D353EAC8C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23" name="Group 22">
            <a:extLst>
              <a:ext uri="{FF2B5EF4-FFF2-40B4-BE49-F238E27FC236}">
                <a16:creationId xmlns:a16="http://schemas.microsoft.com/office/drawing/2014/main" id="{778D34F3-6B30-423F-8C88-5E5F10FA2663}"/>
              </a:ext>
            </a:extLst>
          </p:cNvPr>
          <p:cNvGrpSpPr/>
          <p:nvPr/>
        </p:nvGrpSpPr>
        <p:grpSpPr>
          <a:xfrm>
            <a:off x="1919037" y="1475572"/>
            <a:ext cx="5305926" cy="3481440"/>
            <a:chOff x="455410" y="6609184"/>
            <a:chExt cx="2540351" cy="2451537"/>
          </a:xfrm>
          <a:solidFill>
            <a:schemeClr val="bg1"/>
          </a:solidFill>
        </p:grpSpPr>
        <p:sp>
          <p:nvSpPr>
            <p:cNvPr id="24" name="Rounded Rectangle 3">
              <a:extLst>
                <a:ext uri="{FF2B5EF4-FFF2-40B4-BE49-F238E27FC236}">
                  <a16:creationId xmlns:a16="http://schemas.microsoft.com/office/drawing/2014/main" id="{0BED42B2-572B-4148-AB39-1B7B55B06F22}"/>
                </a:ext>
              </a:extLst>
            </p:cNvPr>
            <p:cNvSpPr/>
            <p:nvPr/>
          </p:nvSpPr>
          <p:spPr>
            <a:xfrm>
              <a:off x="455410" y="6609184"/>
              <a:ext cx="2540351" cy="541006"/>
            </a:xfrm>
            <a:prstGeom prst="roundRect">
              <a:avLst/>
            </a:prstGeom>
            <a:grpFill/>
            <a:ln w="28575">
              <a:solidFill>
                <a:srgbClr val="7030A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entury Gothic" panose="020B0502020202020204" pitchFamily="34" charset="0"/>
                </a:rPr>
                <a:t>16,872</a:t>
              </a:r>
            </a:p>
          </p:txBody>
        </p:sp>
        <p:sp>
          <p:nvSpPr>
            <p:cNvPr id="25" name="Rounded Rectangle 35">
              <a:extLst>
                <a:ext uri="{FF2B5EF4-FFF2-40B4-BE49-F238E27FC236}">
                  <a16:creationId xmlns:a16="http://schemas.microsoft.com/office/drawing/2014/main" id="{B44F9F05-F943-4D8B-8B99-8B94EA9EE5F5}"/>
                </a:ext>
              </a:extLst>
            </p:cNvPr>
            <p:cNvSpPr/>
            <p:nvPr/>
          </p:nvSpPr>
          <p:spPr>
            <a:xfrm>
              <a:off x="455410" y="7246028"/>
              <a:ext cx="2540351" cy="541006"/>
            </a:xfrm>
            <a:prstGeom prst="roundRect">
              <a:avLst/>
            </a:prstGeom>
            <a:grpFill/>
            <a:ln w="28575">
              <a:solidFill>
                <a:srgbClr val="7030A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entury Gothic" panose="020B0502020202020204" pitchFamily="34" charset="0"/>
                </a:rPr>
                <a:t>23,802</a:t>
              </a:r>
            </a:p>
          </p:txBody>
        </p:sp>
        <p:sp>
          <p:nvSpPr>
            <p:cNvPr id="26" name="Rounded Rectangle 36">
              <a:extLst>
                <a:ext uri="{FF2B5EF4-FFF2-40B4-BE49-F238E27FC236}">
                  <a16:creationId xmlns:a16="http://schemas.microsoft.com/office/drawing/2014/main" id="{F0DFFEFA-A1B4-4283-A3A4-2D014DCDB1F1}"/>
                </a:ext>
              </a:extLst>
            </p:cNvPr>
            <p:cNvSpPr/>
            <p:nvPr/>
          </p:nvSpPr>
          <p:spPr>
            <a:xfrm>
              <a:off x="455410" y="7882872"/>
              <a:ext cx="2540351" cy="541006"/>
            </a:xfrm>
            <a:prstGeom prst="roundRect">
              <a:avLst/>
            </a:prstGeom>
            <a:grpFill/>
            <a:ln w="28575">
              <a:solidFill>
                <a:srgbClr val="7030A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entury Gothic" panose="020B0502020202020204" pitchFamily="34" charset="0"/>
                </a:rPr>
                <a:t>15,919</a:t>
              </a:r>
            </a:p>
          </p:txBody>
        </p:sp>
        <p:sp>
          <p:nvSpPr>
            <p:cNvPr id="27" name="Rounded Rectangle 37">
              <a:extLst>
                <a:ext uri="{FF2B5EF4-FFF2-40B4-BE49-F238E27FC236}">
                  <a16:creationId xmlns:a16="http://schemas.microsoft.com/office/drawing/2014/main" id="{D345FAB0-F1AD-4C8C-8FC6-C007BD96ADD6}"/>
                </a:ext>
              </a:extLst>
            </p:cNvPr>
            <p:cNvSpPr/>
            <p:nvPr/>
          </p:nvSpPr>
          <p:spPr>
            <a:xfrm>
              <a:off x="455410" y="8519715"/>
              <a:ext cx="2540351" cy="541006"/>
            </a:xfrm>
            <a:prstGeom prst="roundRect">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fourteen thousand, nine hundred</a:t>
              </a:r>
            </a:p>
          </p:txBody>
        </p:sp>
      </p:grpSp>
      <p:sp>
        <p:nvSpPr>
          <p:cNvPr id="12" name="TextBox 11">
            <a:extLst>
              <a:ext uri="{FF2B5EF4-FFF2-40B4-BE49-F238E27FC236}">
                <a16:creationId xmlns:a16="http://schemas.microsoft.com/office/drawing/2014/main" id="{80D69F91-7346-4EEA-A7E4-EE682A827224}"/>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89776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choice.</a:t>
            </a:r>
          </a:p>
          <a:p>
            <a:r>
              <a:rPr lang="en-GB" sz="2000" b="1" dirty="0">
                <a:solidFill>
                  <a:srgbClr val="FF0000"/>
                </a:solidFill>
                <a:latin typeface="Century Gothic" panose="020B0502020202020204" pitchFamily="34" charset="0"/>
              </a:rPr>
              <a:t>14,900 is the odd one out because 14,900 rounds to 10,000 when rounding to the nearest ten thousand. The others round to 20,000.</a:t>
            </a:r>
          </a:p>
          <a:p>
            <a:pPr algn="ctr"/>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B8126957-EE9F-4CA5-B6B3-D1CDF92144FC}"/>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CF20D682-0E05-4D10-A462-163701F0F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AD8D50B9-F180-4DB3-B203-19D353EAC8C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23" name="Group 22">
            <a:extLst>
              <a:ext uri="{FF2B5EF4-FFF2-40B4-BE49-F238E27FC236}">
                <a16:creationId xmlns:a16="http://schemas.microsoft.com/office/drawing/2014/main" id="{778D34F3-6B30-423F-8C88-5E5F10FA2663}"/>
              </a:ext>
            </a:extLst>
          </p:cNvPr>
          <p:cNvGrpSpPr/>
          <p:nvPr/>
        </p:nvGrpSpPr>
        <p:grpSpPr>
          <a:xfrm>
            <a:off x="1919037" y="1475572"/>
            <a:ext cx="5305926" cy="3481440"/>
            <a:chOff x="455410" y="6609184"/>
            <a:chExt cx="2540351" cy="2451537"/>
          </a:xfrm>
          <a:solidFill>
            <a:schemeClr val="bg1"/>
          </a:solidFill>
        </p:grpSpPr>
        <p:sp>
          <p:nvSpPr>
            <p:cNvPr id="24" name="Rounded Rectangle 3">
              <a:extLst>
                <a:ext uri="{FF2B5EF4-FFF2-40B4-BE49-F238E27FC236}">
                  <a16:creationId xmlns:a16="http://schemas.microsoft.com/office/drawing/2014/main" id="{0BED42B2-572B-4148-AB39-1B7B55B06F22}"/>
                </a:ext>
              </a:extLst>
            </p:cNvPr>
            <p:cNvSpPr/>
            <p:nvPr/>
          </p:nvSpPr>
          <p:spPr>
            <a:xfrm>
              <a:off x="455410" y="6609184"/>
              <a:ext cx="2540351" cy="541006"/>
            </a:xfrm>
            <a:prstGeom prst="roundRect">
              <a:avLst/>
            </a:prstGeom>
            <a:grpFill/>
            <a:ln w="28575">
              <a:solidFill>
                <a:srgbClr val="7030A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entury Gothic" panose="020B0502020202020204" pitchFamily="34" charset="0"/>
                </a:rPr>
                <a:t>16,872</a:t>
              </a:r>
            </a:p>
          </p:txBody>
        </p:sp>
        <p:sp>
          <p:nvSpPr>
            <p:cNvPr id="25" name="Rounded Rectangle 35">
              <a:extLst>
                <a:ext uri="{FF2B5EF4-FFF2-40B4-BE49-F238E27FC236}">
                  <a16:creationId xmlns:a16="http://schemas.microsoft.com/office/drawing/2014/main" id="{B44F9F05-F943-4D8B-8B99-8B94EA9EE5F5}"/>
                </a:ext>
              </a:extLst>
            </p:cNvPr>
            <p:cNvSpPr/>
            <p:nvPr/>
          </p:nvSpPr>
          <p:spPr>
            <a:xfrm>
              <a:off x="455410" y="7246028"/>
              <a:ext cx="2540351" cy="541006"/>
            </a:xfrm>
            <a:prstGeom prst="roundRect">
              <a:avLst/>
            </a:prstGeom>
            <a:grpFill/>
            <a:ln w="28575">
              <a:solidFill>
                <a:srgbClr val="7030A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entury Gothic" panose="020B0502020202020204" pitchFamily="34" charset="0"/>
                </a:rPr>
                <a:t>23,802</a:t>
              </a:r>
            </a:p>
          </p:txBody>
        </p:sp>
        <p:sp>
          <p:nvSpPr>
            <p:cNvPr id="26" name="Rounded Rectangle 36">
              <a:extLst>
                <a:ext uri="{FF2B5EF4-FFF2-40B4-BE49-F238E27FC236}">
                  <a16:creationId xmlns:a16="http://schemas.microsoft.com/office/drawing/2014/main" id="{F0DFFEFA-A1B4-4283-A3A4-2D014DCDB1F1}"/>
                </a:ext>
              </a:extLst>
            </p:cNvPr>
            <p:cNvSpPr/>
            <p:nvPr/>
          </p:nvSpPr>
          <p:spPr>
            <a:xfrm>
              <a:off x="455410" y="7882872"/>
              <a:ext cx="2540351" cy="541006"/>
            </a:xfrm>
            <a:prstGeom prst="roundRect">
              <a:avLst/>
            </a:prstGeom>
            <a:grpFill/>
            <a:ln w="28575">
              <a:solidFill>
                <a:srgbClr val="7030A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entury Gothic" panose="020B0502020202020204" pitchFamily="34" charset="0"/>
                </a:rPr>
                <a:t>15,919</a:t>
              </a:r>
            </a:p>
          </p:txBody>
        </p:sp>
        <p:sp>
          <p:nvSpPr>
            <p:cNvPr id="27" name="Rounded Rectangle 37">
              <a:extLst>
                <a:ext uri="{FF2B5EF4-FFF2-40B4-BE49-F238E27FC236}">
                  <a16:creationId xmlns:a16="http://schemas.microsoft.com/office/drawing/2014/main" id="{D345FAB0-F1AD-4C8C-8FC6-C007BD96ADD6}"/>
                </a:ext>
              </a:extLst>
            </p:cNvPr>
            <p:cNvSpPr/>
            <p:nvPr/>
          </p:nvSpPr>
          <p:spPr>
            <a:xfrm>
              <a:off x="455410" y="8519715"/>
              <a:ext cx="2540351" cy="541006"/>
            </a:xfrm>
            <a:prstGeom prst="roundRect">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fourteen thousand, nine hundred</a:t>
              </a:r>
            </a:p>
          </p:txBody>
        </p:sp>
      </p:grpSp>
      <p:sp>
        <p:nvSpPr>
          <p:cNvPr id="12" name="TextBox 11">
            <a:extLst>
              <a:ext uri="{FF2B5EF4-FFF2-40B4-BE49-F238E27FC236}">
                <a16:creationId xmlns:a16="http://schemas.microsoft.com/office/drawing/2014/main" id="{A33EF750-4E39-4A6E-A475-46CD504EB7A0}"/>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71541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Autumn Block 1 – Place Value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4400" b="1">
                <a:solidFill>
                  <a:schemeClr val="bg2">
                    <a:lumMod val="25000"/>
                  </a:schemeClr>
                </a:solidFill>
                <a:latin typeface="Century Gothic" panose="020B0502020202020204" pitchFamily="34" charset="0"/>
              </a:rPr>
              <a:t>Step 9</a:t>
            </a:r>
            <a:endParaRPr lang="en-GB" sz="4400" b="1" dirty="0">
              <a:solidFill>
                <a:schemeClr val="bg2">
                  <a:lumMod val="25000"/>
                </a:schemeClr>
              </a:solidFill>
              <a:latin typeface="Century Gothic" panose="020B0502020202020204" pitchFamily="34" charset="0"/>
            </a:endParaRPr>
          </a:p>
          <a:p>
            <a:pPr lvl="0" algn="ctr"/>
            <a:endParaRPr lang="en-GB" sz="4400" b="1" dirty="0">
              <a:solidFill>
                <a:schemeClr val="bg2">
                  <a:lumMod val="25000"/>
                </a:schemeClr>
              </a:solidFill>
              <a:latin typeface="Century Gothic" panose="020B0502020202020204" pitchFamily="34" charset="0"/>
            </a:endParaRPr>
          </a:p>
          <a:p>
            <a:pPr lvl="0" algn="ctr"/>
            <a:r>
              <a:rPr lang="en-GB" sz="4400" b="1" dirty="0">
                <a:solidFill>
                  <a:schemeClr val="bg2">
                    <a:lumMod val="25000"/>
                  </a:schemeClr>
                </a:solidFill>
                <a:latin typeface="Century Gothic" panose="020B0502020202020204" pitchFamily="34" charset="0"/>
              </a:rPr>
              <a:t>Year 5: Round Within 100,000</a:t>
            </a:r>
            <a:endParaRPr lang="en-GB" sz="4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8902258B-3EDD-4B98-AD79-CD54D973F154}"/>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2F009287-C36A-4B34-AB54-5D90372C9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D67BBE50-F6E0-4F0D-947C-95762993AA0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multiples of 1,000 do these numbers sit between?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multiples of 10,000 do these numbers sit between?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E5BDEC5D-A781-4858-99CD-3BA3FC421B2B}"/>
              </a:ext>
            </a:extLst>
          </p:cNvPr>
          <p:cNvGrpSpPr/>
          <p:nvPr/>
        </p:nvGrpSpPr>
        <p:grpSpPr>
          <a:xfrm>
            <a:off x="1391478" y="1237873"/>
            <a:ext cx="6361044" cy="861392"/>
            <a:chOff x="1391478" y="1508458"/>
            <a:chExt cx="6361044" cy="861392"/>
          </a:xfrm>
        </p:grpSpPr>
        <p:grpSp>
          <p:nvGrpSpPr>
            <p:cNvPr id="11" name="Group 10">
              <a:extLst>
                <a:ext uri="{FF2B5EF4-FFF2-40B4-BE49-F238E27FC236}">
                  <a16:creationId xmlns:a16="http://schemas.microsoft.com/office/drawing/2014/main" id="{B821083C-02F1-4997-89FC-47C013731F92}"/>
                </a:ext>
              </a:extLst>
            </p:cNvPr>
            <p:cNvGrpSpPr/>
            <p:nvPr/>
          </p:nvGrpSpPr>
          <p:grpSpPr>
            <a:xfrm>
              <a:off x="3071535" y="1638694"/>
              <a:ext cx="3000931" cy="600923"/>
              <a:chOff x="3058282" y="1638694"/>
              <a:chExt cx="3000931" cy="600923"/>
            </a:xfrm>
          </p:grpSpPr>
          <p:sp>
            <p:nvSpPr>
              <p:cNvPr id="14" name="Rectangle: Rounded Corners 13">
                <a:extLst>
                  <a:ext uri="{FF2B5EF4-FFF2-40B4-BE49-F238E27FC236}">
                    <a16:creationId xmlns:a16="http://schemas.microsoft.com/office/drawing/2014/main" id="{EB6C0ECB-700A-4C64-A526-4E56006FA8E7}"/>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4,700</a:t>
                </a:r>
                <a:endParaRPr lang="en-US" sz="2800" b="1" dirty="0">
                  <a:solidFill>
                    <a:schemeClr val="bg2">
                      <a:lumMod val="25000"/>
                    </a:schemeClr>
                  </a:solidFill>
                  <a:latin typeface="Century Gothic" panose="020B0502020202020204" pitchFamily="34" charset="0"/>
                </a:endParaRPr>
              </a:p>
            </p:txBody>
          </p:sp>
          <p:sp>
            <p:nvSpPr>
              <p:cNvPr id="15" name="Arrow: Left 14">
                <a:extLst>
                  <a:ext uri="{FF2B5EF4-FFF2-40B4-BE49-F238E27FC236}">
                    <a16:creationId xmlns:a16="http://schemas.microsoft.com/office/drawing/2014/main" id="{F0CB00AF-8D63-40B2-96F7-D603D39A1445}"/>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sp>
            <p:nvSpPr>
              <p:cNvPr id="20" name="Arrow: Left 19">
                <a:extLst>
                  <a:ext uri="{FF2B5EF4-FFF2-40B4-BE49-F238E27FC236}">
                    <a16:creationId xmlns:a16="http://schemas.microsoft.com/office/drawing/2014/main" id="{A913B43C-7598-4C3B-AE4D-7B6B4C77413C}"/>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grpSp>
        <p:sp>
          <p:nvSpPr>
            <p:cNvPr id="12" name="Oval 11">
              <a:extLst>
                <a:ext uri="{FF2B5EF4-FFF2-40B4-BE49-F238E27FC236}">
                  <a16:creationId xmlns:a16="http://schemas.microsoft.com/office/drawing/2014/main" id="{AB988F79-DB40-4516-ADA8-783F2EB91210}"/>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sp>
          <p:nvSpPr>
            <p:cNvPr id="13" name="Oval 12">
              <a:extLst>
                <a:ext uri="{FF2B5EF4-FFF2-40B4-BE49-F238E27FC236}">
                  <a16:creationId xmlns:a16="http://schemas.microsoft.com/office/drawing/2014/main" id="{90838E23-0A86-43D4-87A2-12CE0871E253}"/>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grpSp>
      <p:grpSp>
        <p:nvGrpSpPr>
          <p:cNvPr id="28" name="Group 27">
            <a:extLst>
              <a:ext uri="{FF2B5EF4-FFF2-40B4-BE49-F238E27FC236}">
                <a16:creationId xmlns:a16="http://schemas.microsoft.com/office/drawing/2014/main" id="{0917FB0C-064E-44E0-9192-B010303D5B8E}"/>
              </a:ext>
            </a:extLst>
          </p:cNvPr>
          <p:cNvGrpSpPr/>
          <p:nvPr/>
        </p:nvGrpSpPr>
        <p:grpSpPr>
          <a:xfrm>
            <a:off x="1391478" y="2269371"/>
            <a:ext cx="6361044" cy="861392"/>
            <a:chOff x="1391478" y="1508458"/>
            <a:chExt cx="6361044" cy="861392"/>
          </a:xfrm>
        </p:grpSpPr>
        <p:grpSp>
          <p:nvGrpSpPr>
            <p:cNvPr id="29" name="Group 28">
              <a:extLst>
                <a:ext uri="{FF2B5EF4-FFF2-40B4-BE49-F238E27FC236}">
                  <a16:creationId xmlns:a16="http://schemas.microsoft.com/office/drawing/2014/main" id="{841041F5-3B27-473A-B1F1-EDF4CE45180E}"/>
                </a:ext>
              </a:extLst>
            </p:cNvPr>
            <p:cNvGrpSpPr/>
            <p:nvPr/>
          </p:nvGrpSpPr>
          <p:grpSpPr>
            <a:xfrm>
              <a:off x="3071535" y="1638694"/>
              <a:ext cx="3000931" cy="600923"/>
              <a:chOff x="3058282" y="1638694"/>
              <a:chExt cx="3000931" cy="600923"/>
            </a:xfrm>
          </p:grpSpPr>
          <p:sp>
            <p:nvSpPr>
              <p:cNvPr id="34" name="Rectangle: Rounded Corners 33">
                <a:extLst>
                  <a:ext uri="{FF2B5EF4-FFF2-40B4-BE49-F238E27FC236}">
                    <a16:creationId xmlns:a16="http://schemas.microsoft.com/office/drawing/2014/main" id="{57EDA834-6437-4B92-B8FD-F757F386D854}"/>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8,200</a:t>
                </a:r>
                <a:endParaRPr lang="en-US" sz="2800" b="1" dirty="0">
                  <a:solidFill>
                    <a:schemeClr val="bg2">
                      <a:lumMod val="25000"/>
                    </a:schemeClr>
                  </a:solidFill>
                  <a:latin typeface="Century Gothic" panose="020B0502020202020204" pitchFamily="34" charset="0"/>
                </a:endParaRPr>
              </a:p>
            </p:txBody>
          </p:sp>
          <p:sp>
            <p:nvSpPr>
              <p:cNvPr id="35" name="Arrow: Left 34">
                <a:extLst>
                  <a:ext uri="{FF2B5EF4-FFF2-40B4-BE49-F238E27FC236}">
                    <a16:creationId xmlns:a16="http://schemas.microsoft.com/office/drawing/2014/main" id="{F3F79BE5-AB14-455F-93C4-EE01CBCBD453}"/>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sp>
            <p:nvSpPr>
              <p:cNvPr id="36" name="Arrow: Left 35">
                <a:extLst>
                  <a:ext uri="{FF2B5EF4-FFF2-40B4-BE49-F238E27FC236}">
                    <a16:creationId xmlns:a16="http://schemas.microsoft.com/office/drawing/2014/main" id="{D5426C1E-DBCC-4FA0-AB20-9D6AF07DC602}"/>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grpSp>
        <p:sp>
          <p:nvSpPr>
            <p:cNvPr id="32" name="Oval 31">
              <a:extLst>
                <a:ext uri="{FF2B5EF4-FFF2-40B4-BE49-F238E27FC236}">
                  <a16:creationId xmlns:a16="http://schemas.microsoft.com/office/drawing/2014/main" id="{5F4E08DB-F65B-4386-A0DC-8ACBE2323A63}"/>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sp>
          <p:nvSpPr>
            <p:cNvPr id="33" name="Oval 32">
              <a:extLst>
                <a:ext uri="{FF2B5EF4-FFF2-40B4-BE49-F238E27FC236}">
                  <a16:creationId xmlns:a16="http://schemas.microsoft.com/office/drawing/2014/main" id="{AB44E745-C263-4F4D-9C5C-6FB856F11F65}"/>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grpSp>
      <p:grpSp>
        <p:nvGrpSpPr>
          <p:cNvPr id="37" name="Group 36">
            <a:extLst>
              <a:ext uri="{FF2B5EF4-FFF2-40B4-BE49-F238E27FC236}">
                <a16:creationId xmlns:a16="http://schemas.microsoft.com/office/drawing/2014/main" id="{F8D8FCE4-F676-41B3-B239-401AF0EAB248}"/>
              </a:ext>
            </a:extLst>
          </p:cNvPr>
          <p:cNvGrpSpPr/>
          <p:nvPr/>
        </p:nvGrpSpPr>
        <p:grpSpPr>
          <a:xfrm>
            <a:off x="1391478" y="4029458"/>
            <a:ext cx="6361044" cy="861392"/>
            <a:chOff x="1391478" y="1508458"/>
            <a:chExt cx="6361044" cy="861392"/>
          </a:xfrm>
        </p:grpSpPr>
        <p:grpSp>
          <p:nvGrpSpPr>
            <p:cNvPr id="38" name="Group 37">
              <a:extLst>
                <a:ext uri="{FF2B5EF4-FFF2-40B4-BE49-F238E27FC236}">
                  <a16:creationId xmlns:a16="http://schemas.microsoft.com/office/drawing/2014/main" id="{ED465DFC-BDF0-4FB7-83A0-7B87BF7752E6}"/>
                </a:ext>
              </a:extLst>
            </p:cNvPr>
            <p:cNvGrpSpPr/>
            <p:nvPr/>
          </p:nvGrpSpPr>
          <p:grpSpPr>
            <a:xfrm>
              <a:off x="3071535" y="1638694"/>
              <a:ext cx="3000931" cy="600923"/>
              <a:chOff x="3058282" y="1638694"/>
              <a:chExt cx="3000931" cy="600923"/>
            </a:xfrm>
          </p:grpSpPr>
          <p:sp>
            <p:nvSpPr>
              <p:cNvPr id="41" name="Rectangle: Rounded Corners 40">
                <a:extLst>
                  <a:ext uri="{FF2B5EF4-FFF2-40B4-BE49-F238E27FC236}">
                    <a16:creationId xmlns:a16="http://schemas.microsoft.com/office/drawing/2014/main" id="{B107585D-DE5C-4703-9FD0-13541490EB85}"/>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28,000</a:t>
                </a:r>
                <a:endParaRPr lang="en-US" sz="2800" b="1" dirty="0">
                  <a:solidFill>
                    <a:schemeClr val="bg2">
                      <a:lumMod val="25000"/>
                    </a:schemeClr>
                  </a:solidFill>
                  <a:latin typeface="Century Gothic" panose="020B0502020202020204" pitchFamily="34" charset="0"/>
                </a:endParaRPr>
              </a:p>
            </p:txBody>
          </p:sp>
          <p:sp>
            <p:nvSpPr>
              <p:cNvPr id="42" name="Arrow: Left 41">
                <a:extLst>
                  <a:ext uri="{FF2B5EF4-FFF2-40B4-BE49-F238E27FC236}">
                    <a16:creationId xmlns:a16="http://schemas.microsoft.com/office/drawing/2014/main" id="{0CAEC0EB-C2E5-4107-97DE-36A2B20EF2E1}"/>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sp>
            <p:nvSpPr>
              <p:cNvPr id="43" name="Arrow: Left 42">
                <a:extLst>
                  <a:ext uri="{FF2B5EF4-FFF2-40B4-BE49-F238E27FC236}">
                    <a16:creationId xmlns:a16="http://schemas.microsoft.com/office/drawing/2014/main" id="{8B8866E8-FE41-4A38-9C87-70A2AF31F02B}"/>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grpSp>
        <p:sp>
          <p:nvSpPr>
            <p:cNvPr id="39" name="Oval 38">
              <a:extLst>
                <a:ext uri="{FF2B5EF4-FFF2-40B4-BE49-F238E27FC236}">
                  <a16:creationId xmlns:a16="http://schemas.microsoft.com/office/drawing/2014/main" id="{94F2E1F2-97B5-4501-BB4D-53341C008D13}"/>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sp>
          <p:nvSpPr>
            <p:cNvPr id="40" name="Oval 39">
              <a:extLst>
                <a:ext uri="{FF2B5EF4-FFF2-40B4-BE49-F238E27FC236}">
                  <a16:creationId xmlns:a16="http://schemas.microsoft.com/office/drawing/2014/main" id="{387428E4-1821-4CE1-9E1C-D961F3E9647F}"/>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grpSp>
      <p:grpSp>
        <p:nvGrpSpPr>
          <p:cNvPr id="44" name="Group 43">
            <a:extLst>
              <a:ext uri="{FF2B5EF4-FFF2-40B4-BE49-F238E27FC236}">
                <a16:creationId xmlns:a16="http://schemas.microsoft.com/office/drawing/2014/main" id="{964FCF3F-8B20-428A-BC1C-45F21D48D595}"/>
              </a:ext>
            </a:extLst>
          </p:cNvPr>
          <p:cNvGrpSpPr/>
          <p:nvPr/>
        </p:nvGrpSpPr>
        <p:grpSpPr>
          <a:xfrm>
            <a:off x="1391478" y="5056556"/>
            <a:ext cx="6361044" cy="861392"/>
            <a:chOff x="1391478" y="1508458"/>
            <a:chExt cx="6361044" cy="861392"/>
          </a:xfrm>
        </p:grpSpPr>
        <p:grpSp>
          <p:nvGrpSpPr>
            <p:cNvPr id="45" name="Group 44">
              <a:extLst>
                <a:ext uri="{FF2B5EF4-FFF2-40B4-BE49-F238E27FC236}">
                  <a16:creationId xmlns:a16="http://schemas.microsoft.com/office/drawing/2014/main" id="{F3026C63-0818-47C2-95B2-24ADFCB43E11}"/>
                </a:ext>
              </a:extLst>
            </p:cNvPr>
            <p:cNvGrpSpPr/>
            <p:nvPr/>
          </p:nvGrpSpPr>
          <p:grpSpPr>
            <a:xfrm>
              <a:off x="3071535" y="1638694"/>
              <a:ext cx="3000931" cy="600923"/>
              <a:chOff x="3058282" y="1638694"/>
              <a:chExt cx="3000931" cy="600923"/>
            </a:xfrm>
          </p:grpSpPr>
          <p:sp>
            <p:nvSpPr>
              <p:cNvPr id="48" name="Rectangle: Rounded Corners 47">
                <a:extLst>
                  <a:ext uri="{FF2B5EF4-FFF2-40B4-BE49-F238E27FC236}">
                    <a16:creationId xmlns:a16="http://schemas.microsoft.com/office/drawing/2014/main" id="{90F3D122-7928-4BB6-931C-A8B315A23D3A}"/>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64,000</a:t>
                </a:r>
                <a:endParaRPr lang="en-US" sz="2800" b="1" dirty="0">
                  <a:solidFill>
                    <a:schemeClr val="bg2">
                      <a:lumMod val="25000"/>
                    </a:schemeClr>
                  </a:solidFill>
                  <a:latin typeface="Century Gothic" panose="020B0502020202020204" pitchFamily="34" charset="0"/>
                </a:endParaRPr>
              </a:p>
            </p:txBody>
          </p:sp>
          <p:sp>
            <p:nvSpPr>
              <p:cNvPr id="49" name="Arrow: Left 48">
                <a:extLst>
                  <a:ext uri="{FF2B5EF4-FFF2-40B4-BE49-F238E27FC236}">
                    <a16:creationId xmlns:a16="http://schemas.microsoft.com/office/drawing/2014/main" id="{7961AC9D-7B4B-4C68-AC48-04B290B23043}"/>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sp>
            <p:nvSpPr>
              <p:cNvPr id="50" name="Arrow: Left 49">
                <a:extLst>
                  <a:ext uri="{FF2B5EF4-FFF2-40B4-BE49-F238E27FC236}">
                    <a16:creationId xmlns:a16="http://schemas.microsoft.com/office/drawing/2014/main" id="{ADDAF4D6-9FB6-41DC-9316-42349E0F9353}"/>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800" b="1">
                  <a:latin typeface="Century Gothic" panose="020B0502020202020204" pitchFamily="34" charset="0"/>
                </a:endParaRPr>
              </a:p>
            </p:txBody>
          </p:sp>
        </p:grpSp>
        <p:sp>
          <p:nvSpPr>
            <p:cNvPr id="46" name="Oval 45">
              <a:extLst>
                <a:ext uri="{FF2B5EF4-FFF2-40B4-BE49-F238E27FC236}">
                  <a16:creationId xmlns:a16="http://schemas.microsoft.com/office/drawing/2014/main" id="{ED38AE75-69C2-42DD-8676-23394F3A704E}"/>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sp>
          <p:nvSpPr>
            <p:cNvPr id="47" name="Oval 46">
              <a:extLst>
                <a:ext uri="{FF2B5EF4-FFF2-40B4-BE49-F238E27FC236}">
                  <a16:creationId xmlns:a16="http://schemas.microsoft.com/office/drawing/2014/main" id="{8497CBDC-8E28-4AAE-BF36-257901AE90CB}"/>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FF0000"/>
                </a:solidFill>
                <a:latin typeface="Century Gothic" panose="020B0502020202020204" pitchFamily="34" charset="0"/>
              </a:endParaRPr>
            </a:p>
          </p:txBody>
        </p:sp>
      </p:grpSp>
      <p:grpSp>
        <p:nvGrpSpPr>
          <p:cNvPr id="51" name="Group 50">
            <a:extLst>
              <a:ext uri="{FF2B5EF4-FFF2-40B4-BE49-F238E27FC236}">
                <a16:creationId xmlns:a16="http://schemas.microsoft.com/office/drawing/2014/main" id="{5601A2A6-6322-4AF5-AD90-18875768F67D}"/>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98C4C552-DAEB-4239-9816-ADFD5EAB7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699F4999-816A-488B-909F-9467096EED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AA9DEEE9-9F19-4C97-ABA8-2D5512390DFA}"/>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47544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multiples of 1,000 do these numbers sit between?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multiples of 10,000 do these numbers sit between?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E5BDEC5D-A781-4858-99CD-3BA3FC421B2B}"/>
              </a:ext>
            </a:extLst>
          </p:cNvPr>
          <p:cNvGrpSpPr/>
          <p:nvPr/>
        </p:nvGrpSpPr>
        <p:grpSpPr>
          <a:xfrm>
            <a:off x="1391478" y="1237873"/>
            <a:ext cx="6361044" cy="861392"/>
            <a:chOff x="1391478" y="1508458"/>
            <a:chExt cx="6361044" cy="861392"/>
          </a:xfrm>
        </p:grpSpPr>
        <p:grpSp>
          <p:nvGrpSpPr>
            <p:cNvPr id="11" name="Group 10">
              <a:extLst>
                <a:ext uri="{FF2B5EF4-FFF2-40B4-BE49-F238E27FC236}">
                  <a16:creationId xmlns:a16="http://schemas.microsoft.com/office/drawing/2014/main" id="{B821083C-02F1-4997-89FC-47C013731F92}"/>
                </a:ext>
              </a:extLst>
            </p:cNvPr>
            <p:cNvGrpSpPr/>
            <p:nvPr/>
          </p:nvGrpSpPr>
          <p:grpSpPr>
            <a:xfrm>
              <a:off x="3071535" y="1638694"/>
              <a:ext cx="3000931" cy="600923"/>
              <a:chOff x="3058282" y="1638694"/>
              <a:chExt cx="3000931" cy="600923"/>
            </a:xfrm>
          </p:grpSpPr>
          <p:sp>
            <p:nvSpPr>
              <p:cNvPr id="14" name="Rectangle: Rounded Corners 13">
                <a:extLst>
                  <a:ext uri="{FF2B5EF4-FFF2-40B4-BE49-F238E27FC236}">
                    <a16:creationId xmlns:a16="http://schemas.microsoft.com/office/drawing/2014/main" id="{EB6C0ECB-700A-4C64-A526-4E56006FA8E7}"/>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4,700</a:t>
                </a:r>
                <a:endParaRPr lang="en-US" sz="2800" b="1" dirty="0">
                  <a:solidFill>
                    <a:schemeClr val="bg2">
                      <a:lumMod val="25000"/>
                    </a:schemeClr>
                  </a:solidFill>
                  <a:latin typeface="Century Gothic" panose="020B0502020202020204" pitchFamily="34" charset="0"/>
                </a:endParaRPr>
              </a:p>
            </p:txBody>
          </p:sp>
          <p:sp>
            <p:nvSpPr>
              <p:cNvPr id="15" name="Arrow: Left 14">
                <a:extLst>
                  <a:ext uri="{FF2B5EF4-FFF2-40B4-BE49-F238E27FC236}">
                    <a16:creationId xmlns:a16="http://schemas.microsoft.com/office/drawing/2014/main" id="{F0CB00AF-8D63-40B2-96F7-D603D39A1445}"/>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sp>
            <p:nvSpPr>
              <p:cNvPr id="20" name="Arrow: Left 19">
                <a:extLst>
                  <a:ext uri="{FF2B5EF4-FFF2-40B4-BE49-F238E27FC236}">
                    <a16:creationId xmlns:a16="http://schemas.microsoft.com/office/drawing/2014/main" id="{A913B43C-7598-4C3B-AE4D-7B6B4C77413C}"/>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grpSp>
        <p:sp>
          <p:nvSpPr>
            <p:cNvPr id="12" name="Oval 11">
              <a:extLst>
                <a:ext uri="{FF2B5EF4-FFF2-40B4-BE49-F238E27FC236}">
                  <a16:creationId xmlns:a16="http://schemas.microsoft.com/office/drawing/2014/main" id="{AB988F79-DB40-4516-ADA8-783F2EB91210}"/>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4,000</a:t>
              </a:r>
            </a:p>
          </p:txBody>
        </p:sp>
        <p:sp>
          <p:nvSpPr>
            <p:cNvPr id="13" name="Oval 12">
              <a:extLst>
                <a:ext uri="{FF2B5EF4-FFF2-40B4-BE49-F238E27FC236}">
                  <a16:creationId xmlns:a16="http://schemas.microsoft.com/office/drawing/2014/main" id="{90838E23-0A86-43D4-87A2-12CE0871E253}"/>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5,000</a:t>
              </a:r>
            </a:p>
          </p:txBody>
        </p:sp>
      </p:grpSp>
      <p:grpSp>
        <p:nvGrpSpPr>
          <p:cNvPr id="28" name="Group 27">
            <a:extLst>
              <a:ext uri="{FF2B5EF4-FFF2-40B4-BE49-F238E27FC236}">
                <a16:creationId xmlns:a16="http://schemas.microsoft.com/office/drawing/2014/main" id="{0917FB0C-064E-44E0-9192-B010303D5B8E}"/>
              </a:ext>
            </a:extLst>
          </p:cNvPr>
          <p:cNvGrpSpPr/>
          <p:nvPr/>
        </p:nvGrpSpPr>
        <p:grpSpPr>
          <a:xfrm>
            <a:off x="1391478" y="2269371"/>
            <a:ext cx="6361044" cy="861392"/>
            <a:chOff x="1391478" y="1508458"/>
            <a:chExt cx="6361044" cy="861392"/>
          </a:xfrm>
        </p:grpSpPr>
        <p:grpSp>
          <p:nvGrpSpPr>
            <p:cNvPr id="29" name="Group 28">
              <a:extLst>
                <a:ext uri="{FF2B5EF4-FFF2-40B4-BE49-F238E27FC236}">
                  <a16:creationId xmlns:a16="http://schemas.microsoft.com/office/drawing/2014/main" id="{841041F5-3B27-473A-B1F1-EDF4CE45180E}"/>
                </a:ext>
              </a:extLst>
            </p:cNvPr>
            <p:cNvGrpSpPr/>
            <p:nvPr/>
          </p:nvGrpSpPr>
          <p:grpSpPr>
            <a:xfrm>
              <a:off x="3071535" y="1638694"/>
              <a:ext cx="3000931" cy="600923"/>
              <a:chOff x="3058282" y="1638694"/>
              <a:chExt cx="3000931" cy="600923"/>
            </a:xfrm>
          </p:grpSpPr>
          <p:sp>
            <p:nvSpPr>
              <p:cNvPr id="34" name="Rectangle: Rounded Corners 33">
                <a:extLst>
                  <a:ext uri="{FF2B5EF4-FFF2-40B4-BE49-F238E27FC236}">
                    <a16:creationId xmlns:a16="http://schemas.microsoft.com/office/drawing/2014/main" id="{57EDA834-6437-4B92-B8FD-F757F386D854}"/>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8,200</a:t>
                </a:r>
                <a:endParaRPr lang="en-US" sz="2800" b="1" dirty="0">
                  <a:solidFill>
                    <a:schemeClr val="bg2">
                      <a:lumMod val="25000"/>
                    </a:schemeClr>
                  </a:solidFill>
                  <a:latin typeface="Century Gothic" panose="020B0502020202020204" pitchFamily="34" charset="0"/>
                </a:endParaRPr>
              </a:p>
            </p:txBody>
          </p:sp>
          <p:sp>
            <p:nvSpPr>
              <p:cNvPr id="35" name="Arrow: Left 34">
                <a:extLst>
                  <a:ext uri="{FF2B5EF4-FFF2-40B4-BE49-F238E27FC236}">
                    <a16:creationId xmlns:a16="http://schemas.microsoft.com/office/drawing/2014/main" id="{F3F79BE5-AB14-455F-93C4-EE01CBCBD453}"/>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sp>
            <p:nvSpPr>
              <p:cNvPr id="36" name="Arrow: Left 35">
                <a:extLst>
                  <a:ext uri="{FF2B5EF4-FFF2-40B4-BE49-F238E27FC236}">
                    <a16:creationId xmlns:a16="http://schemas.microsoft.com/office/drawing/2014/main" id="{D5426C1E-DBCC-4FA0-AB20-9D6AF07DC602}"/>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grpSp>
        <p:sp>
          <p:nvSpPr>
            <p:cNvPr id="32" name="Oval 31">
              <a:extLst>
                <a:ext uri="{FF2B5EF4-FFF2-40B4-BE49-F238E27FC236}">
                  <a16:creationId xmlns:a16="http://schemas.microsoft.com/office/drawing/2014/main" id="{5F4E08DB-F65B-4386-A0DC-8ACBE2323A63}"/>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8,000</a:t>
              </a:r>
            </a:p>
          </p:txBody>
        </p:sp>
        <p:sp>
          <p:nvSpPr>
            <p:cNvPr id="33" name="Oval 32">
              <a:extLst>
                <a:ext uri="{FF2B5EF4-FFF2-40B4-BE49-F238E27FC236}">
                  <a16:creationId xmlns:a16="http://schemas.microsoft.com/office/drawing/2014/main" id="{AB44E745-C263-4F4D-9C5C-6FB856F11F65}"/>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9,000</a:t>
              </a:r>
            </a:p>
          </p:txBody>
        </p:sp>
      </p:grpSp>
      <p:grpSp>
        <p:nvGrpSpPr>
          <p:cNvPr id="37" name="Group 36">
            <a:extLst>
              <a:ext uri="{FF2B5EF4-FFF2-40B4-BE49-F238E27FC236}">
                <a16:creationId xmlns:a16="http://schemas.microsoft.com/office/drawing/2014/main" id="{F8D8FCE4-F676-41B3-B239-401AF0EAB248}"/>
              </a:ext>
            </a:extLst>
          </p:cNvPr>
          <p:cNvGrpSpPr/>
          <p:nvPr/>
        </p:nvGrpSpPr>
        <p:grpSpPr>
          <a:xfrm>
            <a:off x="1391478" y="4029458"/>
            <a:ext cx="6361044" cy="861392"/>
            <a:chOff x="1391478" y="1508458"/>
            <a:chExt cx="6361044" cy="861392"/>
          </a:xfrm>
        </p:grpSpPr>
        <p:grpSp>
          <p:nvGrpSpPr>
            <p:cNvPr id="38" name="Group 37">
              <a:extLst>
                <a:ext uri="{FF2B5EF4-FFF2-40B4-BE49-F238E27FC236}">
                  <a16:creationId xmlns:a16="http://schemas.microsoft.com/office/drawing/2014/main" id="{ED465DFC-BDF0-4FB7-83A0-7B87BF7752E6}"/>
                </a:ext>
              </a:extLst>
            </p:cNvPr>
            <p:cNvGrpSpPr/>
            <p:nvPr/>
          </p:nvGrpSpPr>
          <p:grpSpPr>
            <a:xfrm>
              <a:off x="3071535" y="1638694"/>
              <a:ext cx="3000931" cy="600923"/>
              <a:chOff x="3058282" y="1638694"/>
              <a:chExt cx="3000931" cy="600923"/>
            </a:xfrm>
          </p:grpSpPr>
          <p:sp>
            <p:nvSpPr>
              <p:cNvPr id="41" name="Rectangle: Rounded Corners 40">
                <a:extLst>
                  <a:ext uri="{FF2B5EF4-FFF2-40B4-BE49-F238E27FC236}">
                    <a16:creationId xmlns:a16="http://schemas.microsoft.com/office/drawing/2014/main" id="{B107585D-DE5C-4703-9FD0-13541490EB85}"/>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28,000</a:t>
                </a:r>
                <a:endParaRPr lang="en-US" sz="2800" b="1" dirty="0">
                  <a:solidFill>
                    <a:schemeClr val="bg2">
                      <a:lumMod val="25000"/>
                    </a:schemeClr>
                  </a:solidFill>
                  <a:latin typeface="Century Gothic" panose="020B0502020202020204" pitchFamily="34" charset="0"/>
                </a:endParaRPr>
              </a:p>
            </p:txBody>
          </p:sp>
          <p:sp>
            <p:nvSpPr>
              <p:cNvPr id="42" name="Arrow: Left 41">
                <a:extLst>
                  <a:ext uri="{FF2B5EF4-FFF2-40B4-BE49-F238E27FC236}">
                    <a16:creationId xmlns:a16="http://schemas.microsoft.com/office/drawing/2014/main" id="{0CAEC0EB-C2E5-4107-97DE-36A2B20EF2E1}"/>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sp>
            <p:nvSpPr>
              <p:cNvPr id="43" name="Arrow: Left 42">
                <a:extLst>
                  <a:ext uri="{FF2B5EF4-FFF2-40B4-BE49-F238E27FC236}">
                    <a16:creationId xmlns:a16="http://schemas.microsoft.com/office/drawing/2014/main" id="{8B8866E8-FE41-4A38-9C87-70A2AF31F02B}"/>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grpSp>
        <p:sp>
          <p:nvSpPr>
            <p:cNvPr id="39" name="Oval 38">
              <a:extLst>
                <a:ext uri="{FF2B5EF4-FFF2-40B4-BE49-F238E27FC236}">
                  <a16:creationId xmlns:a16="http://schemas.microsoft.com/office/drawing/2014/main" id="{94F2E1F2-97B5-4501-BB4D-53341C008D13}"/>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20,000</a:t>
              </a:r>
            </a:p>
          </p:txBody>
        </p:sp>
        <p:sp>
          <p:nvSpPr>
            <p:cNvPr id="40" name="Oval 39">
              <a:extLst>
                <a:ext uri="{FF2B5EF4-FFF2-40B4-BE49-F238E27FC236}">
                  <a16:creationId xmlns:a16="http://schemas.microsoft.com/office/drawing/2014/main" id="{387428E4-1821-4CE1-9E1C-D961F3E9647F}"/>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30,000</a:t>
              </a:r>
            </a:p>
          </p:txBody>
        </p:sp>
      </p:grpSp>
      <p:grpSp>
        <p:nvGrpSpPr>
          <p:cNvPr id="44" name="Group 43">
            <a:extLst>
              <a:ext uri="{FF2B5EF4-FFF2-40B4-BE49-F238E27FC236}">
                <a16:creationId xmlns:a16="http://schemas.microsoft.com/office/drawing/2014/main" id="{964FCF3F-8B20-428A-BC1C-45F21D48D595}"/>
              </a:ext>
            </a:extLst>
          </p:cNvPr>
          <p:cNvGrpSpPr/>
          <p:nvPr/>
        </p:nvGrpSpPr>
        <p:grpSpPr>
          <a:xfrm>
            <a:off x="1391478" y="5056556"/>
            <a:ext cx="6361044" cy="861392"/>
            <a:chOff x="1391478" y="1508458"/>
            <a:chExt cx="6361044" cy="861392"/>
          </a:xfrm>
        </p:grpSpPr>
        <p:grpSp>
          <p:nvGrpSpPr>
            <p:cNvPr id="45" name="Group 44">
              <a:extLst>
                <a:ext uri="{FF2B5EF4-FFF2-40B4-BE49-F238E27FC236}">
                  <a16:creationId xmlns:a16="http://schemas.microsoft.com/office/drawing/2014/main" id="{F3026C63-0818-47C2-95B2-24ADFCB43E11}"/>
                </a:ext>
              </a:extLst>
            </p:cNvPr>
            <p:cNvGrpSpPr/>
            <p:nvPr/>
          </p:nvGrpSpPr>
          <p:grpSpPr>
            <a:xfrm>
              <a:off x="3071535" y="1638694"/>
              <a:ext cx="3000931" cy="600923"/>
              <a:chOff x="3058282" y="1638694"/>
              <a:chExt cx="3000931" cy="600923"/>
            </a:xfrm>
          </p:grpSpPr>
          <p:sp>
            <p:nvSpPr>
              <p:cNvPr id="48" name="Rectangle: Rounded Corners 47">
                <a:extLst>
                  <a:ext uri="{FF2B5EF4-FFF2-40B4-BE49-F238E27FC236}">
                    <a16:creationId xmlns:a16="http://schemas.microsoft.com/office/drawing/2014/main" id="{90F3D122-7928-4BB6-931C-A8B315A23D3A}"/>
                  </a:ext>
                </a:extLst>
              </p:cNvPr>
              <p:cNvSpPr/>
              <p:nvPr/>
            </p:nvSpPr>
            <p:spPr>
              <a:xfrm>
                <a:off x="3893169" y="1638694"/>
                <a:ext cx="1331157" cy="600923"/>
              </a:xfrm>
              <a:prstGeom prst="round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b="1" dirty="0">
                    <a:solidFill>
                      <a:schemeClr val="bg2">
                        <a:lumMod val="25000"/>
                      </a:schemeClr>
                    </a:solidFill>
                    <a:latin typeface="Century Gothic" panose="020B0502020202020204" pitchFamily="34" charset="0"/>
                  </a:rPr>
                  <a:t>64,000</a:t>
                </a:r>
                <a:endParaRPr lang="en-US" sz="2800" b="1" dirty="0">
                  <a:solidFill>
                    <a:schemeClr val="bg2">
                      <a:lumMod val="25000"/>
                    </a:schemeClr>
                  </a:solidFill>
                  <a:latin typeface="Century Gothic" panose="020B0502020202020204" pitchFamily="34" charset="0"/>
                </a:endParaRPr>
              </a:p>
            </p:txBody>
          </p:sp>
          <p:sp>
            <p:nvSpPr>
              <p:cNvPr id="49" name="Arrow: Left 48">
                <a:extLst>
                  <a:ext uri="{FF2B5EF4-FFF2-40B4-BE49-F238E27FC236}">
                    <a16:creationId xmlns:a16="http://schemas.microsoft.com/office/drawing/2014/main" id="{7961AC9D-7B4B-4C68-AC48-04B290B23043}"/>
                  </a:ext>
                </a:extLst>
              </p:cNvPr>
              <p:cNvSpPr/>
              <p:nvPr/>
            </p:nvSpPr>
            <p:spPr>
              <a:xfrm>
                <a:off x="3058282" y="1729288"/>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sp>
            <p:nvSpPr>
              <p:cNvPr id="50" name="Arrow: Left 49">
                <a:extLst>
                  <a:ext uri="{FF2B5EF4-FFF2-40B4-BE49-F238E27FC236}">
                    <a16:creationId xmlns:a16="http://schemas.microsoft.com/office/drawing/2014/main" id="{ADDAF4D6-9FB6-41DC-9316-42349E0F9353}"/>
                  </a:ext>
                </a:extLst>
              </p:cNvPr>
              <p:cNvSpPr/>
              <p:nvPr/>
            </p:nvSpPr>
            <p:spPr>
              <a:xfrm rot="10800000">
                <a:off x="5224326" y="1729289"/>
                <a:ext cx="834887" cy="419732"/>
              </a:xfrm>
              <a:prstGeom prst="leftArrow">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a:latin typeface="Century Gothic" panose="020B0502020202020204" pitchFamily="34" charset="0"/>
                </a:endParaRPr>
              </a:p>
            </p:txBody>
          </p:sp>
        </p:grpSp>
        <p:sp>
          <p:nvSpPr>
            <p:cNvPr id="46" name="Oval 45">
              <a:extLst>
                <a:ext uri="{FF2B5EF4-FFF2-40B4-BE49-F238E27FC236}">
                  <a16:creationId xmlns:a16="http://schemas.microsoft.com/office/drawing/2014/main" id="{ED38AE75-69C2-42DD-8676-23394F3A704E}"/>
                </a:ext>
              </a:extLst>
            </p:cNvPr>
            <p:cNvSpPr/>
            <p:nvPr/>
          </p:nvSpPr>
          <p:spPr>
            <a:xfrm>
              <a:off x="1391478"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60,000</a:t>
              </a:r>
            </a:p>
          </p:txBody>
        </p:sp>
        <p:sp>
          <p:nvSpPr>
            <p:cNvPr id="47" name="Oval 46">
              <a:extLst>
                <a:ext uri="{FF2B5EF4-FFF2-40B4-BE49-F238E27FC236}">
                  <a16:creationId xmlns:a16="http://schemas.microsoft.com/office/drawing/2014/main" id="{8497CBDC-8E28-4AAE-BF36-257901AE90CB}"/>
                </a:ext>
              </a:extLst>
            </p:cNvPr>
            <p:cNvSpPr/>
            <p:nvPr/>
          </p:nvSpPr>
          <p:spPr>
            <a:xfrm>
              <a:off x="6210117" y="1508458"/>
              <a:ext cx="1542405" cy="861392"/>
            </a:xfrm>
            <a:prstGeom prst="ellipse">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FF0000"/>
                  </a:solidFill>
                  <a:latin typeface="Century Gothic" panose="020B0502020202020204" pitchFamily="34" charset="0"/>
                </a:rPr>
                <a:t>70,000</a:t>
              </a:r>
            </a:p>
          </p:txBody>
        </p:sp>
      </p:grpSp>
      <p:grpSp>
        <p:nvGrpSpPr>
          <p:cNvPr id="51" name="Group 50">
            <a:extLst>
              <a:ext uri="{FF2B5EF4-FFF2-40B4-BE49-F238E27FC236}">
                <a16:creationId xmlns:a16="http://schemas.microsoft.com/office/drawing/2014/main" id="{5601A2A6-6322-4AF5-AD90-18875768F67D}"/>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98C4C552-DAEB-4239-9816-ADFD5EAB7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699F4999-816A-488B-909F-9467096EED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54" name="TextBox 53">
            <a:extLst>
              <a:ext uri="{FF2B5EF4-FFF2-40B4-BE49-F238E27FC236}">
                <a16:creationId xmlns:a16="http://schemas.microsoft.com/office/drawing/2014/main" id="{17E8688A-B295-49D9-B05C-CDD2ECCB4F8C}"/>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29754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9" name="Group 118">
            <a:extLst>
              <a:ext uri="{FF2B5EF4-FFF2-40B4-BE49-F238E27FC236}">
                <a16:creationId xmlns:a16="http://schemas.microsoft.com/office/drawing/2014/main" id="{E3CDA5FA-500D-4415-BAF7-40E37D4D1AF7}"/>
              </a:ext>
            </a:extLst>
          </p:cNvPr>
          <p:cNvGrpSpPr/>
          <p:nvPr/>
        </p:nvGrpSpPr>
        <p:grpSpPr>
          <a:xfrm>
            <a:off x="27814" y="6454317"/>
            <a:ext cx="1231337" cy="403587"/>
            <a:chOff x="27814" y="6454317"/>
            <a:chExt cx="1231337" cy="403587"/>
          </a:xfrm>
        </p:grpSpPr>
        <p:pic>
          <p:nvPicPr>
            <p:cNvPr id="120" name="Picture 119" descr="A close up of a sign&#10;&#10;Description generated with high confidence">
              <a:extLst>
                <a:ext uri="{FF2B5EF4-FFF2-40B4-BE49-F238E27FC236}">
                  <a16:creationId xmlns:a16="http://schemas.microsoft.com/office/drawing/2014/main" id="{0CE15A53-5418-4095-A9FF-B86B151BD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1" name="TextBox 8">
              <a:extLst>
                <a:ext uri="{FF2B5EF4-FFF2-40B4-BE49-F238E27FC236}">
                  <a16:creationId xmlns:a16="http://schemas.microsoft.com/office/drawing/2014/main" id="{C777196C-5B46-4CFB-8B50-E69582A05B0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22" name="Picture 121">
            <a:extLst>
              <a:ext uri="{FF2B5EF4-FFF2-40B4-BE49-F238E27FC236}">
                <a16:creationId xmlns:a16="http://schemas.microsoft.com/office/drawing/2014/main" id="{3BCDCF79-D581-49D4-A539-1401B7FA6768}"/>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23" name="Rectangle 122">
            <a:extLst>
              <a:ext uri="{FF2B5EF4-FFF2-40B4-BE49-F238E27FC236}">
                <a16:creationId xmlns:a16="http://schemas.microsoft.com/office/drawing/2014/main" id="{C117A26A-0DB2-4FBE-95E8-9803334DF86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factory needs 79,360 buttons. </a:t>
            </a:r>
          </a:p>
          <a:p>
            <a:pPr algn="ctr"/>
            <a:r>
              <a:rPr lang="en-GB" sz="2000" b="1" dirty="0">
                <a:solidFill>
                  <a:schemeClr val="tx1"/>
                </a:solidFill>
                <a:latin typeface="Century Gothic" panose="020B0502020202020204" pitchFamily="34" charset="0"/>
              </a:rPr>
              <a:t>Which box should they order?</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u="sng"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87E779A9-8C14-4677-BCE9-936484B5266F}"/>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99355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9" name="Group 118">
            <a:extLst>
              <a:ext uri="{FF2B5EF4-FFF2-40B4-BE49-F238E27FC236}">
                <a16:creationId xmlns:a16="http://schemas.microsoft.com/office/drawing/2014/main" id="{E3CDA5FA-500D-4415-BAF7-40E37D4D1AF7}"/>
              </a:ext>
            </a:extLst>
          </p:cNvPr>
          <p:cNvGrpSpPr/>
          <p:nvPr/>
        </p:nvGrpSpPr>
        <p:grpSpPr>
          <a:xfrm>
            <a:off x="27814" y="6454317"/>
            <a:ext cx="1231337" cy="403587"/>
            <a:chOff x="27814" y="6454317"/>
            <a:chExt cx="1231337" cy="403587"/>
          </a:xfrm>
        </p:grpSpPr>
        <p:pic>
          <p:nvPicPr>
            <p:cNvPr id="120" name="Picture 119" descr="A close up of a sign&#10;&#10;Description generated with high confidence">
              <a:extLst>
                <a:ext uri="{FF2B5EF4-FFF2-40B4-BE49-F238E27FC236}">
                  <a16:creationId xmlns:a16="http://schemas.microsoft.com/office/drawing/2014/main" id="{0CE15A53-5418-4095-A9FF-B86B151BD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1" name="TextBox 8">
              <a:extLst>
                <a:ext uri="{FF2B5EF4-FFF2-40B4-BE49-F238E27FC236}">
                  <a16:creationId xmlns:a16="http://schemas.microsoft.com/office/drawing/2014/main" id="{C777196C-5B46-4CFB-8B50-E69582A05B0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22" name="Picture 121">
            <a:extLst>
              <a:ext uri="{FF2B5EF4-FFF2-40B4-BE49-F238E27FC236}">
                <a16:creationId xmlns:a16="http://schemas.microsoft.com/office/drawing/2014/main" id="{E887F15A-6F47-4EF3-B4FC-466F7C464715}"/>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23" name="Rectangle 122">
            <a:extLst>
              <a:ext uri="{FF2B5EF4-FFF2-40B4-BE49-F238E27FC236}">
                <a16:creationId xmlns:a16="http://schemas.microsoft.com/office/drawing/2014/main" id="{5F1ABB14-54A6-4D4C-A4D8-CB6FD308185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factory needs 79,360 buttons. </a:t>
            </a:r>
          </a:p>
          <a:p>
            <a:pPr algn="ctr"/>
            <a:r>
              <a:rPr lang="en-GB" sz="2000" b="1" dirty="0">
                <a:solidFill>
                  <a:schemeClr val="tx1"/>
                </a:solidFill>
                <a:latin typeface="Century Gothic" panose="020B0502020202020204" pitchFamily="34" charset="0"/>
              </a:rPr>
              <a:t>Which box should they order?</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u="sng"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C1F3D86E-2BD0-494A-89B6-83AC9499CD57}"/>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44498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the number of followers of each platform to the nearest thousand.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B1E9A9B5-DA20-4156-8A70-BFFC7011FA2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AAF4118-0EAF-4113-BA1B-5D24F14C6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5BE84C47-83E1-4B96-98EF-2B1DA130B4A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2" name="Table 11">
            <a:extLst>
              <a:ext uri="{FF2B5EF4-FFF2-40B4-BE49-F238E27FC236}">
                <a16:creationId xmlns:a16="http://schemas.microsoft.com/office/drawing/2014/main" id="{BCA9194E-6625-467D-BB62-650A9D041F71}"/>
              </a:ext>
            </a:extLst>
          </p:cNvPr>
          <p:cNvGraphicFramePr>
            <a:graphicFrameLocks noGrp="1"/>
          </p:cNvGraphicFramePr>
          <p:nvPr>
            <p:extLst>
              <p:ext uri="{D42A27DB-BD31-4B8C-83A1-F6EECF244321}">
                <p14:modId xmlns:p14="http://schemas.microsoft.com/office/powerpoint/2010/main" val="1705120446"/>
              </p:ext>
            </p:extLst>
          </p:nvPr>
        </p:nvGraphicFramePr>
        <p:xfrm>
          <a:off x="2024906" y="1577009"/>
          <a:ext cx="5094188" cy="2886292"/>
        </p:xfrm>
        <a:graphic>
          <a:graphicData uri="http://schemas.openxmlformats.org/drawingml/2006/table">
            <a:tbl>
              <a:tblPr firstRow="1" bandRow="1">
                <a:tableStyleId>{5940675A-B579-460E-94D1-54222C63F5DA}</a:tableStyleId>
              </a:tblPr>
              <a:tblGrid>
                <a:gridCol w="2562334">
                  <a:extLst>
                    <a:ext uri="{9D8B030D-6E8A-4147-A177-3AD203B41FA5}">
                      <a16:colId xmlns:a16="http://schemas.microsoft.com/office/drawing/2014/main" val="198267508"/>
                    </a:ext>
                  </a:extLst>
                </a:gridCol>
                <a:gridCol w="2531854">
                  <a:extLst>
                    <a:ext uri="{9D8B030D-6E8A-4147-A177-3AD203B41FA5}">
                      <a16:colId xmlns:a16="http://schemas.microsoft.com/office/drawing/2014/main" val="3626539034"/>
                    </a:ext>
                  </a:extLst>
                </a:gridCol>
              </a:tblGrid>
              <a:tr h="721573">
                <a:tc>
                  <a:txBody>
                    <a:bodyPr/>
                    <a:lstStyle/>
                    <a:p>
                      <a:pPr algn="ctr"/>
                      <a:r>
                        <a:rPr lang="en-US" sz="2400" b="1" dirty="0">
                          <a:latin typeface="Century Gothic" panose="020B0502020202020204" pitchFamily="34" charset="0"/>
                        </a:rPr>
                        <a:t>Platform</a:t>
                      </a:r>
                    </a:p>
                  </a:txBody>
                  <a:tcPr anchor="ctr">
                    <a:solidFill>
                      <a:schemeClr val="accent6">
                        <a:lumMod val="60000"/>
                        <a:lumOff val="40000"/>
                      </a:schemeClr>
                    </a:solidFill>
                  </a:tcPr>
                </a:tc>
                <a:tc>
                  <a:txBody>
                    <a:bodyPr/>
                    <a:lstStyle/>
                    <a:p>
                      <a:pPr algn="ctr"/>
                      <a:r>
                        <a:rPr lang="en-US" sz="2400" b="1" dirty="0">
                          <a:latin typeface="Century Gothic" panose="020B0502020202020204" pitchFamily="34" charset="0"/>
                        </a:rPr>
                        <a:t>Followers</a:t>
                      </a:r>
                    </a:p>
                  </a:txBody>
                  <a:tcPr anchor="ctr">
                    <a:solidFill>
                      <a:schemeClr val="accent6">
                        <a:lumMod val="60000"/>
                        <a:lumOff val="40000"/>
                      </a:schemeClr>
                    </a:solidFill>
                  </a:tcPr>
                </a:tc>
                <a:extLst>
                  <a:ext uri="{0D108BD9-81ED-4DB2-BD59-A6C34878D82A}">
                    <a16:rowId xmlns:a16="http://schemas.microsoft.com/office/drawing/2014/main" val="3310355746"/>
                  </a:ext>
                </a:extLst>
              </a:tr>
              <a:tr h="721573">
                <a:tc>
                  <a:txBody>
                    <a:bodyPr/>
                    <a:lstStyle/>
                    <a:p>
                      <a:pPr algn="ctr"/>
                      <a:r>
                        <a:rPr lang="en-US" sz="2400" b="1" dirty="0" err="1">
                          <a:latin typeface="Century Gothic" panose="020B0502020202020204" pitchFamily="34" charset="0"/>
                        </a:rPr>
                        <a:t>ChatterIt</a:t>
                      </a:r>
                      <a:endParaRPr lang="en-US" sz="2400" b="1" dirty="0">
                        <a:latin typeface="Century Gothic" panose="020B0502020202020204" pitchFamily="34" charset="0"/>
                      </a:endParaRPr>
                    </a:p>
                  </a:txBody>
                  <a:tcPr anchor="ctr">
                    <a:solidFill>
                      <a:schemeClr val="bg1"/>
                    </a:solidFill>
                  </a:tcPr>
                </a:tc>
                <a:tc>
                  <a:txBody>
                    <a:bodyPr/>
                    <a:lstStyle/>
                    <a:p>
                      <a:pPr algn="ctr"/>
                      <a:r>
                        <a:rPr lang="en-US" sz="1800" b="1" dirty="0">
                          <a:latin typeface="Century Gothic" panose="020B0502020202020204" pitchFamily="34" charset="0"/>
                        </a:rPr>
                        <a:t>Seventy-two thousand and fifty-nine</a:t>
                      </a:r>
                    </a:p>
                  </a:txBody>
                  <a:tcPr marL="0" marR="0" marT="0" marB="0" anchor="ctr">
                    <a:solidFill>
                      <a:schemeClr val="bg1"/>
                    </a:solidFill>
                  </a:tcPr>
                </a:tc>
                <a:extLst>
                  <a:ext uri="{0D108BD9-81ED-4DB2-BD59-A6C34878D82A}">
                    <a16:rowId xmlns:a16="http://schemas.microsoft.com/office/drawing/2014/main" val="2308292020"/>
                  </a:ext>
                </a:extLst>
              </a:tr>
              <a:tr h="7215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err="1">
                          <a:latin typeface="Century Gothic" panose="020B0502020202020204" pitchFamily="34" charset="0"/>
                        </a:rPr>
                        <a:t>MyBook</a:t>
                      </a:r>
                      <a:endParaRPr lang="en-US" sz="2400" b="1" dirty="0">
                        <a:latin typeface="Century Gothic" panose="020B0502020202020204" pitchFamily="34" charset="0"/>
                      </a:endParaRPr>
                    </a:p>
                  </a:txBody>
                  <a:tcPr anchor="ctr">
                    <a:solidFill>
                      <a:schemeClr val="bg1"/>
                    </a:solidFill>
                  </a:tcPr>
                </a:tc>
                <a:tc>
                  <a:txBody>
                    <a:bodyPr/>
                    <a:lstStyle/>
                    <a:p>
                      <a:pPr algn="ctr"/>
                      <a:r>
                        <a:rPr lang="en-US" sz="2400" b="1" dirty="0">
                          <a:latin typeface="Century Gothic" panose="020B0502020202020204" pitchFamily="34" charset="0"/>
                        </a:rPr>
                        <a:t>69,109</a:t>
                      </a:r>
                    </a:p>
                  </a:txBody>
                  <a:tcPr anchor="ctr">
                    <a:solidFill>
                      <a:schemeClr val="bg1"/>
                    </a:solidFill>
                  </a:tcPr>
                </a:tc>
                <a:extLst>
                  <a:ext uri="{0D108BD9-81ED-4DB2-BD59-A6C34878D82A}">
                    <a16:rowId xmlns:a16="http://schemas.microsoft.com/office/drawing/2014/main" val="1564928296"/>
                  </a:ext>
                </a:extLst>
              </a:tr>
              <a:tr h="721573">
                <a:tc>
                  <a:txBody>
                    <a:bodyPr/>
                    <a:lstStyle/>
                    <a:p>
                      <a:pPr algn="ctr"/>
                      <a:r>
                        <a:rPr lang="en-US" sz="2400" b="1" dirty="0" err="1">
                          <a:latin typeface="Century Gothic" panose="020B0502020202020204" pitchFamily="34" charset="0"/>
                        </a:rPr>
                        <a:t>InPhoto</a:t>
                      </a:r>
                      <a:endParaRPr lang="en-US" sz="2400" b="1" dirty="0">
                        <a:latin typeface="Century Gothic" panose="020B0502020202020204" pitchFamily="34" charset="0"/>
                      </a:endParaRPr>
                    </a:p>
                  </a:txBody>
                  <a:tcPr anchor="ctr">
                    <a:solidFill>
                      <a:schemeClr val="bg1"/>
                    </a:solidFill>
                  </a:tcPr>
                </a:tc>
                <a:tc>
                  <a:txBody>
                    <a:bodyPr/>
                    <a:lstStyle/>
                    <a:p>
                      <a:pPr algn="ctr"/>
                      <a:r>
                        <a:rPr lang="en-US" sz="2400" b="1" dirty="0">
                          <a:latin typeface="Century Gothic" panose="020B0502020202020204" pitchFamily="34" charset="0"/>
                        </a:rPr>
                        <a:t>41,804</a:t>
                      </a:r>
                    </a:p>
                  </a:txBody>
                  <a:tcPr anchor="ctr">
                    <a:solidFill>
                      <a:schemeClr val="bg1"/>
                    </a:solidFill>
                  </a:tcPr>
                </a:tc>
                <a:extLst>
                  <a:ext uri="{0D108BD9-81ED-4DB2-BD59-A6C34878D82A}">
                    <a16:rowId xmlns:a16="http://schemas.microsoft.com/office/drawing/2014/main" val="359609038"/>
                  </a:ext>
                </a:extLst>
              </a:tr>
            </a:tbl>
          </a:graphicData>
        </a:graphic>
      </p:graphicFrame>
      <p:sp>
        <p:nvSpPr>
          <p:cNvPr id="13" name="TextBox 12">
            <a:extLst>
              <a:ext uri="{FF2B5EF4-FFF2-40B4-BE49-F238E27FC236}">
                <a16:creationId xmlns:a16="http://schemas.microsoft.com/office/drawing/2014/main" id="{985BEF43-3634-4C0D-A8BC-0D1D8D7A6F71}"/>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86935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the number of followers of each platform to the nearest thousand.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err="1">
                <a:solidFill>
                  <a:srgbClr val="FF0000"/>
                </a:solidFill>
                <a:latin typeface="Century Gothic" panose="020B0502020202020204" pitchFamily="34" charset="0"/>
              </a:rPr>
              <a:t>ChatterIt</a:t>
            </a:r>
            <a:r>
              <a:rPr lang="en-GB" sz="2000" b="1" dirty="0">
                <a:solidFill>
                  <a:srgbClr val="FF0000"/>
                </a:solidFill>
                <a:latin typeface="Century Gothic" panose="020B0502020202020204" pitchFamily="34" charset="0"/>
              </a:rPr>
              <a:t> - 72,000</a:t>
            </a:r>
          </a:p>
          <a:p>
            <a:pPr algn="ctr"/>
            <a:r>
              <a:rPr lang="en-GB" sz="2000" b="1" dirty="0" err="1">
                <a:solidFill>
                  <a:srgbClr val="FF0000"/>
                </a:solidFill>
                <a:latin typeface="Century Gothic" panose="020B0502020202020204" pitchFamily="34" charset="0"/>
              </a:rPr>
              <a:t>MyBook</a:t>
            </a:r>
            <a:r>
              <a:rPr lang="en-GB" sz="2000" b="1" dirty="0">
                <a:solidFill>
                  <a:srgbClr val="FF0000"/>
                </a:solidFill>
                <a:latin typeface="Century Gothic" panose="020B0502020202020204" pitchFamily="34" charset="0"/>
              </a:rPr>
              <a:t> - 69,000</a:t>
            </a:r>
          </a:p>
          <a:p>
            <a:pPr algn="ctr"/>
            <a:r>
              <a:rPr lang="en-GB" sz="2000" b="1" dirty="0" err="1">
                <a:solidFill>
                  <a:srgbClr val="FF0000"/>
                </a:solidFill>
                <a:latin typeface="Century Gothic" panose="020B0502020202020204" pitchFamily="34" charset="0"/>
              </a:rPr>
              <a:t>InPhoto</a:t>
            </a:r>
            <a:r>
              <a:rPr lang="en-GB" sz="2000" b="1">
                <a:solidFill>
                  <a:srgbClr val="FF0000"/>
                </a:solidFill>
                <a:latin typeface="Century Gothic" panose="020B0502020202020204" pitchFamily="34" charset="0"/>
              </a:rPr>
              <a:t> - </a:t>
            </a:r>
            <a:r>
              <a:rPr lang="en-GB" sz="2000" b="1" dirty="0">
                <a:solidFill>
                  <a:srgbClr val="FF0000"/>
                </a:solidFill>
                <a:latin typeface="Century Gothic" panose="020B0502020202020204" pitchFamily="34" charset="0"/>
              </a:rPr>
              <a:t>42,000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19" name="Table 118">
            <a:extLst>
              <a:ext uri="{FF2B5EF4-FFF2-40B4-BE49-F238E27FC236}">
                <a16:creationId xmlns:a16="http://schemas.microsoft.com/office/drawing/2014/main" id="{92742F42-2DD8-42CB-87D8-BA033CF748DC}"/>
              </a:ext>
            </a:extLst>
          </p:cNvPr>
          <p:cNvGraphicFramePr>
            <a:graphicFrameLocks noGrp="1"/>
          </p:cNvGraphicFramePr>
          <p:nvPr>
            <p:extLst>
              <p:ext uri="{D42A27DB-BD31-4B8C-83A1-F6EECF244321}">
                <p14:modId xmlns:p14="http://schemas.microsoft.com/office/powerpoint/2010/main" val="578531565"/>
              </p:ext>
            </p:extLst>
          </p:nvPr>
        </p:nvGraphicFramePr>
        <p:xfrm>
          <a:off x="2024906" y="1577009"/>
          <a:ext cx="5094188" cy="2886292"/>
        </p:xfrm>
        <a:graphic>
          <a:graphicData uri="http://schemas.openxmlformats.org/drawingml/2006/table">
            <a:tbl>
              <a:tblPr firstRow="1" bandRow="1">
                <a:tableStyleId>{5940675A-B579-460E-94D1-54222C63F5DA}</a:tableStyleId>
              </a:tblPr>
              <a:tblGrid>
                <a:gridCol w="2562334">
                  <a:extLst>
                    <a:ext uri="{9D8B030D-6E8A-4147-A177-3AD203B41FA5}">
                      <a16:colId xmlns:a16="http://schemas.microsoft.com/office/drawing/2014/main" val="198267508"/>
                    </a:ext>
                  </a:extLst>
                </a:gridCol>
                <a:gridCol w="2531854">
                  <a:extLst>
                    <a:ext uri="{9D8B030D-6E8A-4147-A177-3AD203B41FA5}">
                      <a16:colId xmlns:a16="http://schemas.microsoft.com/office/drawing/2014/main" val="3626539034"/>
                    </a:ext>
                  </a:extLst>
                </a:gridCol>
              </a:tblGrid>
              <a:tr h="721573">
                <a:tc>
                  <a:txBody>
                    <a:bodyPr/>
                    <a:lstStyle/>
                    <a:p>
                      <a:pPr algn="ctr"/>
                      <a:r>
                        <a:rPr lang="en-US" sz="2400" b="1" dirty="0">
                          <a:latin typeface="Century Gothic" panose="020B0502020202020204" pitchFamily="34" charset="0"/>
                        </a:rPr>
                        <a:t>Platform</a:t>
                      </a:r>
                    </a:p>
                  </a:txBody>
                  <a:tcPr anchor="ctr">
                    <a:solidFill>
                      <a:schemeClr val="accent6">
                        <a:lumMod val="60000"/>
                        <a:lumOff val="40000"/>
                      </a:schemeClr>
                    </a:solidFill>
                  </a:tcPr>
                </a:tc>
                <a:tc>
                  <a:txBody>
                    <a:bodyPr/>
                    <a:lstStyle/>
                    <a:p>
                      <a:pPr algn="ctr"/>
                      <a:r>
                        <a:rPr lang="en-US" sz="2400" b="1" dirty="0">
                          <a:latin typeface="Century Gothic" panose="020B0502020202020204" pitchFamily="34" charset="0"/>
                        </a:rPr>
                        <a:t>Followers</a:t>
                      </a:r>
                    </a:p>
                  </a:txBody>
                  <a:tcPr anchor="ctr">
                    <a:solidFill>
                      <a:schemeClr val="accent6">
                        <a:lumMod val="60000"/>
                        <a:lumOff val="40000"/>
                      </a:schemeClr>
                    </a:solidFill>
                  </a:tcPr>
                </a:tc>
                <a:extLst>
                  <a:ext uri="{0D108BD9-81ED-4DB2-BD59-A6C34878D82A}">
                    <a16:rowId xmlns:a16="http://schemas.microsoft.com/office/drawing/2014/main" val="3310355746"/>
                  </a:ext>
                </a:extLst>
              </a:tr>
              <a:tr h="721573">
                <a:tc>
                  <a:txBody>
                    <a:bodyPr/>
                    <a:lstStyle/>
                    <a:p>
                      <a:pPr algn="ctr"/>
                      <a:r>
                        <a:rPr lang="en-US" sz="2400" b="1" dirty="0" err="1">
                          <a:latin typeface="Century Gothic" panose="020B0502020202020204" pitchFamily="34" charset="0"/>
                        </a:rPr>
                        <a:t>ChatterIt</a:t>
                      </a:r>
                      <a:endParaRPr lang="en-US" sz="2400" b="1" dirty="0">
                        <a:latin typeface="Century Gothic" panose="020B0502020202020204" pitchFamily="34" charset="0"/>
                      </a:endParaRPr>
                    </a:p>
                  </a:txBody>
                  <a:tcPr anchor="ctr">
                    <a:solidFill>
                      <a:schemeClr val="bg1"/>
                    </a:solidFill>
                  </a:tcPr>
                </a:tc>
                <a:tc>
                  <a:txBody>
                    <a:bodyPr/>
                    <a:lstStyle/>
                    <a:p>
                      <a:pPr algn="ctr"/>
                      <a:r>
                        <a:rPr lang="en-US" sz="1800" b="1" dirty="0">
                          <a:latin typeface="Century Gothic" panose="020B0502020202020204" pitchFamily="34" charset="0"/>
                        </a:rPr>
                        <a:t>Seventy-two thousand and fifty-nine</a:t>
                      </a:r>
                    </a:p>
                  </a:txBody>
                  <a:tcPr marL="0" marR="0" marT="0" marB="0" anchor="ctr">
                    <a:solidFill>
                      <a:schemeClr val="bg1"/>
                    </a:solidFill>
                  </a:tcPr>
                </a:tc>
                <a:extLst>
                  <a:ext uri="{0D108BD9-81ED-4DB2-BD59-A6C34878D82A}">
                    <a16:rowId xmlns:a16="http://schemas.microsoft.com/office/drawing/2014/main" val="2308292020"/>
                  </a:ext>
                </a:extLst>
              </a:tr>
              <a:tr h="7215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err="1">
                          <a:latin typeface="Century Gothic" panose="020B0502020202020204" pitchFamily="34" charset="0"/>
                        </a:rPr>
                        <a:t>MyBook</a:t>
                      </a:r>
                      <a:endParaRPr lang="en-US" sz="2400" b="1" dirty="0">
                        <a:latin typeface="Century Gothic" panose="020B0502020202020204" pitchFamily="34" charset="0"/>
                      </a:endParaRPr>
                    </a:p>
                  </a:txBody>
                  <a:tcPr anchor="ctr">
                    <a:solidFill>
                      <a:schemeClr val="bg1"/>
                    </a:solidFill>
                  </a:tcPr>
                </a:tc>
                <a:tc>
                  <a:txBody>
                    <a:bodyPr/>
                    <a:lstStyle/>
                    <a:p>
                      <a:pPr algn="ctr"/>
                      <a:r>
                        <a:rPr lang="en-US" sz="2400" b="1" dirty="0">
                          <a:latin typeface="Century Gothic" panose="020B0502020202020204" pitchFamily="34" charset="0"/>
                        </a:rPr>
                        <a:t>69,109</a:t>
                      </a:r>
                    </a:p>
                  </a:txBody>
                  <a:tcPr anchor="ctr">
                    <a:solidFill>
                      <a:schemeClr val="bg1"/>
                    </a:solidFill>
                  </a:tcPr>
                </a:tc>
                <a:extLst>
                  <a:ext uri="{0D108BD9-81ED-4DB2-BD59-A6C34878D82A}">
                    <a16:rowId xmlns:a16="http://schemas.microsoft.com/office/drawing/2014/main" val="1564928296"/>
                  </a:ext>
                </a:extLst>
              </a:tr>
              <a:tr h="721573">
                <a:tc>
                  <a:txBody>
                    <a:bodyPr/>
                    <a:lstStyle/>
                    <a:p>
                      <a:pPr algn="ctr"/>
                      <a:r>
                        <a:rPr lang="en-US" sz="2400" b="1" dirty="0" err="1">
                          <a:latin typeface="Century Gothic" panose="020B0502020202020204" pitchFamily="34" charset="0"/>
                        </a:rPr>
                        <a:t>InPhoto</a:t>
                      </a:r>
                      <a:endParaRPr lang="en-US" sz="2400" b="1" dirty="0">
                        <a:latin typeface="Century Gothic" panose="020B0502020202020204" pitchFamily="34" charset="0"/>
                      </a:endParaRPr>
                    </a:p>
                  </a:txBody>
                  <a:tcPr anchor="ctr">
                    <a:solidFill>
                      <a:schemeClr val="bg1"/>
                    </a:solidFill>
                  </a:tcPr>
                </a:tc>
                <a:tc>
                  <a:txBody>
                    <a:bodyPr/>
                    <a:lstStyle/>
                    <a:p>
                      <a:pPr algn="ctr"/>
                      <a:r>
                        <a:rPr lang="en-US" sz="2400" b="1" dirty="0">
                          <a:latin typeface="Century Gothic" panose="020B0502020202020204" pitchFamily="34" charset="0"/>
                        </a:rPr>
                        <a:t>41,804</a:t>
                      </a:r>
                    </a:p>
                  </a:txBody>
                  <a:tcPr anchor="ctr">
                    <a:solidFill>
                      <a:schemeClr val="bg1"/>
                    </a:solidFill>
                  </a:tcPr>
                </a:tc>
                <a:extLst>
                  <a:ext uri="{0D108BD9-81ED-4DB2-BD59-A6C34878D82A}">
                    <a16:rowId xmlns:a16="http://schemas.microsoft.com/office/drawing/2014/main" val="359609038"/>
                  </a:ext>
                </a:extLst>
              </a:tr>
            </a:tbl>
          </a:graphicData>
        </a:graphic>
      </p:graphicFrame>
      <p:grpSp>
        <p:nvGrpSpPr>
          <p:cNvPr id="9" name="Group 8">
            <a:extLst>
              <a:ext uri="{FF2B5EF4-FFF2-40B4-BE49-F238E27FC236}">
                <a16:creationId xmlns:a16="http://schemas.microsoft.com/office/drawing/2014/main" id="{8FD0DE6D-A2D1-4161-99E0-0D661A968CD0}"/>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6B58B5FE-29DA-4B39-A942-6B6D7BEF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6DE34F61-D3BC-4454-983F-A86DCBC9CDD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2" name="TextBox 11">
            <a:extLst>
              <a:ext uri="{FF2B5EF4-FFF2-40B4-BE49-F238E27FC236}">
                <a16:creationId xmlns:a16="http://schemas.microsoft.com/office/drawing/2014/main" id="{490195F5-F598-4EEA-ABC4-6908271868FE}"/>
              </a:ext>
            </a:extLst>
          </p:cNvPr>
          <p:cNvSpPr txBox="1"/>
          <p:nvPr/>
        </p:nvSpPr>
        <p:spPr>
          <a:xfrm>
            <a:off x="8450653" y="5997440"/>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779971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86144f90-c7b6-48d0-aae5-f5e9e48cc3df"/>
    <ds:schemaRef ds:uri="http://purl.org/dc/terms/"/>
    <ds:schemaRef ds:uri="http://schemas.microsoft.com/office/infopath/2007/PartnerControls"/>
    <ds:schemaRef ds:uri="5c7a0828-c5e4-45f8-a074-18a8fdc88ec6"/>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E016749E-DC54-4FC0-91E8-87915DF82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2107</TotalTime>
  <Words>873</Words>
  <Application>Microsoft Office PowerPoint</Application>
  <PresentationFormat>On-screen Show (4:3)</PresentationFormat>
  <Paragraphs>400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Samantha Mawson</cp:lastModifiedBy>
  <cp:revision>79</cp:revision>
  <dcterms:created xsi:type="dcterms:W3CDTF">2018-03-17T10:08:43Z</dcterms:created>
  <dcterms:modified xsi:type="dcterms:W3CDTF">2019-06-21T10:55:49Z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